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fazio" initials="rf" lastIdx="1" clrIdx="0">
    <p:extLst>
      <p:ext uri="{19B8F6BF-5375-455C-9EA6-DF929625EA0E}">
        <p15:presenceInfo xmlns:p15="http://schemas.microsoft.com/office/powerpoint/2012/main" userId="db8c35a46acca68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B0F3"/>
    <a:srgbClr val="519B37"/>
    <a:srgbClr val="66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 advTm="1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Tm="1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Tm="15000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5B714B-B1D6-CC47-6F73-C503AFBBF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1458761"/>
          </a:xfrm>
        </p:spPr>
        <p:txBody>
          <a:bodyPr/>
          <a:lstStyle/>
          <a:p>
            <a:r>
              <a:rPr lang="it-IT" sz="4800" b="1" dirty="0"/>
              <a:t>Verso l’infinito e oltre…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583746-00A4-D34C-8086-C528FAAB6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3550024"/>
            <a:ext cx="9070848" cy="1589239"/>
          </a:xfrm>
        </p:spPr>
        <p:txBody>
          <a:bodyPr/>
          <a:lstStyle/>
          <a:p>
            <a:r>
              <a:rPr lang="it-IT" dirty="0"/>
              <a:t>Percorso condotto con gli alunni della classe terza A della scuola Rosmini per giungere al concetto di modo infinito e individuarne le caratteristiche essenziali, attraverso l’applicazione della Thinking Routine Think- Pair- Share</a:t>
            </a:r>
          </a:p>
        </p:txBody>
      </p:sp>
      <p:pic>
        <p:nvPicPr>
          <p:cNvPr id="4" name="daily_download_20160204_128">
            <a:hlinkClick r:id="" action="ppaction://media"/>
            <a:extLst>
              <a:ext uri="{FF2B5EF4-FFF2-40B4-BE49-F238E27FC236}">
                <a16:creationId xmlns:a16="http://schemas.microsoft.com/office/drawing/2014/main" id="{5004F89B-DEDF-09F2-69B4-79EEEAA0F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2427" y="5740156"/>
            <a:ext cx="227507" cy="2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0697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AF7784-DF1A-8150-9C3A-547B4279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Eccoci all’opera nella fase della verifica delle ipotesi condivise: ipotesi a e b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8B9B4C9-3165-5E02-2A85-28AE6EC27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3259579"/>
            <a:ext cx="4754563" cy="219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F11DCEF-BF8A-28A2-D9BE-9D1CE67BC9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95294" y="2755900"/>
            <a:ext cx="39116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50851"/>
      </p:ext>
    </p:extLst>
  </p:cSld>
  <p:clrMapOvr>
    <a:masterClrMapping/>
  </p:clrMapOvr>
  <p:transition spd="slow" advTm="1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0E3E2-5F2B-01C9-ADE6-C4E2531431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1547447"/>
            <a:ext cx="9068586" cy="570522"/>
          </a:xfrm>
        </p:spPr>
        <p:txBody>
          <a:bodyPr/>
          <a:lstStyle/>
          <a:p>
            <a:r>
              <a:rPr lang="it-IT" sz="2400" b="1" dirty="0"/>
              <a:t>Riflessioni conclusive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CAC001-EFDC-D0AA-74C8-9B5332812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2117969"/>
            <a:ext cx="9070848" cy="319258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Dopo aver utilizzato in classe alcune Thinking Routine con soddisfazione nell’ambito della lettura e della produzione di testi, quest’attività è nata dalla mia esigenza/curiosità di verificare l’applicabilità e l’utilità di queste strategie didattiche alla riflessione sulla lingua. Così sono partita con l’utilizzarne una: Think-Pair-Share appunto, applicandola alla morfologia e in particolare all’esplorazione del modo infinito.</a:t>
            </a:r>
          </a:p>
          <a:p>
            <a:r>
              <a:rPr lang="it-IT" dirty="0"/>
              <a:t>Tale percorso ha richiesto due ore di tempo, nell’arco delle quali ho potuto toccare con mano come il processo di pensiero che ha portato i miei alunni</a:t>
            </a:r>
          </a:p>
          <a:p>
            <a:r>
              <a:rPr lang="it-IT" dirty="0"/>
              <a:t> all’obiettivo didattico previsto, si sia palesato con estrema chiarezza davanti agli occhi miei e prima ancora dei bambini, consentendo loro di porre le basi per un apprendimento solido, duraturo e motivante, di cui sono stati e si sono sentiti protagonisti attivi.</a:t>
            </a:r>
          </a:p>
          <a:p>
            <a:endParaRPr lang="it-IT" dirty="0"/>
          </a:p>
          <a:p>
            <a:r>
              <a:rPr lang="it-IT" dirty="0"/>
              <a:t>Un ringraziamento alla collega Eleonora Macchiarelli che mi ha aiutato a documentare questa attività.</a:t>
            </a:r>
          </a:p>
          <a:p>
            <a:r>
              <a:rPr lang="it-IT" dirty="0"/>
              <a:t>Laura Vercesi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7269988"/>
      </p:ext>
    </p:extLst>
  </p:cSld>
  <p:clrMapOvr>
    <a:masterClrMapping/>
  </p:clrMapOvr>
  <p:transition spd="slow" advTm="1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916BF9-2F35-5877-C6C7-9B00B03B7D26}"/>
              </a:ext>
            </a:extLst>
          </p:cNvPr>
          <p:cNvSpPr txBox="1"/>
          <p:nvPr/>
        </p:nvSpPr>
        <p:spPr>
          <a:xfrm>
            <a:off x="531446" y="612844"/>
            <a:ext cx="111291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Ecco in sintesi il percorso che abbiamo seguito.</a:t>
            </a:r>
          </a:p>
          <a:p>
            <a:endParaRPr lang="it-IT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Abbiamo formato delle coppie con la seguente indicazione: scegliere un compagno con capacità diverse e possibilmente complementari alle proprie.</a:t>
            </a:r>
          </a:p>
          <a:p>
            <a:endParaRPr lang="it-IT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Sul quaderno abbiamo sintetizzato visivamente i tre steps della </a:t>
            </a:r>
            <a:r>
              <a:rPr lang="it-IT" b="1" dirty="0">
                <a:solidFill>
                  <a:srgbClr val="FFFF00"/>
                </a:solidFill>
              </a:rPr>
              <a:t>Thinking Routine</a:t>
            </a:r>
            <a:r>
              <a:rPr lang="it-IT" dirty="0"/>
              <a:t> scelta e già usata in precedenti attività, per ricapitolarne i tre steps:</a:t>
            </a:r>
          </a:p>
          <a:p>
            <a:pPr marL="4000500" lvl="8" indent="-342900">
              <a:buFont typeface="+mj-lt"/>
              <a:buAutoNum type="arabicPeriod"/>
            </a:pPr>
            <a:r>
              <a:rPr lang="it-IT" b="1" dirty="0">
                <a:solidFill>
                  <a:srgbClr val="FFFF00"/>
                </a:solidFill>
              </a:rPr>
              <a:t>Think</a:t>
            </a:r>
            <a:r>
              <a:rPr lang="it-IT" dirty="0">
                <a:solidFill>
                  <a:srgbClr val="FFFF00"/>
                </a:solidFill>
              </a:rPr>
              <a:t>: ci viene posto un quesito, articolato in uno o più sotto quesiti </a:t>
            </a:r>
          </a:p>
          <a:p>
            <a:pPr marL="4000500" lvl="8" indent="-342900">
              <a:buFont typeface="+mj-lt"/>
              <a:buAutoNum type="arabicPeriod"/>
            </a:pPr>
            <a:r>
              <a:rPr lang="it-IT" b="1" dirty="0">
                <a:solidFill>
                  <a:srgbClr val="FFFF00"/>
                </a:solidFill>
              </a:rPr>
              <a:t>Pair</a:t>
            </a:r>
            <a:r>
              <a:rPr lang="it-IT" dirty="0">
                <a:solidFill>
                  <a:srgbClr val="FFFF00"/>
                </a:solidFill>
              </a:rPr>
              <a:t>: a coppie ci confrontiamo per trovare delle ipotesi di risposte</a:t>
            </a:r>
          </a:p>
          <a:p>
            <a:pPr marL="4000500" lvl="8" indent="-342900">
              <a:buFont typeface="+mj-lt"/>
              <a:buAutoNum type="arabicPeriod"/>
            </a:pPr>
            <a:r>
              <a:rPr lang="it-IT" b="1" dirty="0">
                <a:solidFill>
                  <a:srgbClr val="FFFF00"/>
                </a:solidFill>
              </a:rPr>
              <a:t>Share</a:t>
            </a:r>
            <a:r>
              <a:rPr lang="it-IT" dirty="0">
                <a:solidFill>
                  <a:srgbClr val="FFFF00"/>
                </a:solidFill>
              </a:rPr>
              <a:t>: condividiamo col resto della classe le ipotesi di ciascuna coppia, dividendoci quanto abbiamo da relazionare</a:t>
            </a:r>
          </a:p>
          <a:p>
            <a:pPr lvl="8"/>
            <a:endParaRPr lang="it-IT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A questo punto la maestra ci ha presentato alla lavagna tre gruppi di verbi e ci ha chiesto: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dirty="0"/>
              <a:t>se hanno qualcosa in comune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dirty="0"/>
              <a:t>se sì, cosa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it-IT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A coppie, osservando accuratamente i tre gruppi di verbi, abbiamo formulato delle ipotesi di risposta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1880767"/>
      </p:ext>
    </p:extLst>
  </p:cSld>
  <p:clrMapOvr>
    <a:masterClrMapping/>
  </p:clrMapOvr>
  <p:transition spd="slow" advTm="1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00B8F34-A1FA-EC95-AA8C-3EE8378A258D}"/>
              </a:ext>
            </a:extLst>
          </p:cNvPr>
          <p:cNvSpPr/>
          <p:nvPr/>
        </p:nvSpPr>
        <p:spPr>
          <a:xfrm>
            <a:off x="676030" y="740508"/>
            <a:ext cx="10839939" cy="5376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Ciascuna coppia ha esposto alla classe le varie ipotesi, che poi abbiamo così sintetizzato sul quaderno: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C000"/>
                </a:solidFill>
              </a:rPr>
              <a:t>Ipotesi a</a:t>
            </a:r>
            <a:r>
              <a:rPr lang="it-IT" dirty="0"/>
              <a:t>: ciascun gruppo di verbi ha in comune una azione( mangiare, bere e partire)      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Ipotesi b</a:t>
            </a:r>
            <a:r>
              <a:rPr lang="it-IT" dirty="0"/>
              <a:t>: in ciascun gruppo ci sono verbi al passato, al presente e al futuro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Ipotesi c</a:t>
            </a:r>
            <a:r>
              <a:rPr lang="it-IT" dirty="0"/>
              <a:t>: in ciascun gruppo non compaiono, accanto al verbo, avverbi di tempo che determinino esattamente quando l’azione espressa dal verbo è avvenuta</a:t>
            </a:r>
          </a:p>
          <a:p>
            <a:pPr lvl="3"/>
            <a:endParaRPr lang="it-IT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A classe intera abbiamo trovato delle strategie per verificare le ipotesi fatte e registrato i risultati :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Verifica dell’ipotesi b</a:t>
            </a:r>
            <a:r>
              <a:rPr lang="it-IT" dirty="0"/>
              <a:t>: alcuni  di noi a turno hanno sottolineato con tre colori diversi, corrispondenti al passato, presente e futuro, i verbi di ciascun gruppo e così  abbiamo scoperto che solo per il secondo gruppo l’ipotesi b era veritiera.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FFC000"/>
                </a:solidFill>
              </a:rPr>
              <a:t>Verifica dell’ipotesi a</a:t>
            </a:r>
            <a:r>
              <a:rPr lang="it-IT" dirty="0"/>
              <a:t>: alcuni di noi a turno hanno cerchiato di rosso quanto i verbi di ciascun gruppo avevano in comune e così siamo arrivati al concetto di radice verbale. L’ipotesi a era del tutto corretta.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Verifica dell’ipotesi c</a:t>
            </a:r>
            <a:r>
              <a:rPr lang="it-IT" dirty="0"/>
              <a:t>: alcuni di noi a turno sono venuti alla lavagna per cercare, accanto ai verbi, espressioni temporali quali: ieri ,oggi, domani…Non avendole trovate, anche in quest’ultimo caso l’ipotesi c è risultata veritiera.</a:t>
            </a:r>
          </a:p>
        </p:txBody>
      </p:sp>
    </p:spTree>
    <p:extLst>
      <p:ext uri="{BB962C8B-B14F-4D97-AF65-F5344CB8AC3E}">
        <p14:creationId xmlns:p14="http://schemas.microsoft.com/office/powerpoint/2010/main" val="3501893691"/>
      </p:ext>
    </p:extLst>
  </p:cSld>
  <p:clrMapOvr>
    <a:masterClrMapping/>
  </p:clrMapOvr>
  <p:transition spd="slow" advTm="1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21DBF3-A74A-6111-95CF-D525CF88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46" y="641643"/>
            <a:ext cx="11129108" cy="39319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sz="4000" b="1" dirty="0"/>
              <a:t>Alla fine  abbiamo concluso con questa rilevazione.</a:t>
            </a:r>
          </a:p>
          <a:p>
            <a:pPr marL="0" indent="0">
              <a:buNone/>
            </a:pPr>
            <a:endParaRPr lang="it-IT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000" dirty="0">
                <a:solidFill>
                  <a:srgbClr val="660066"/>
                </a:solidFill>
              </a:rPr>
              <a:t>Ciascun verbo dei tre gruppi analizzati rimanda ad un unico verbo: l’infinito, che abbiamo considerato come il loro «papà», ossia il verbo da cui tutti loro traggono origine.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701688"/>
      </p:ext>
    </p:extLst>
  </p:cSld>
  <p:clrMapOvr>
    <a:masterClrMapping/>
  </p:clrMapOvr>
  <p:transition spd="slow" advTm="1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0815B-4552-537D-73F1-C4802C59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061" y="525350"/>
            <a:ext cx="2432304" cy="4406158"/>
          </a:xfrm>
        </p:spPr>
        <p:txBody>
          <a:bodyPr/>
          <a:lstStyle/>
          <a:p>
            <a:r>
              <a:rPr lang="it-IT" sz="3600" dirty="0"/>
              <a:t>Ecco ciò che abbiamo registrato sul quaderno</a:t>
            </a:r>
            <a:br>
              <a:rPr lang="it-IT" sz="3600" dirty="0"/>
            </a:br>
            <a:r>
              <a:rPr lang="it-IT" sz="3600" dirty="0"/>
              <a:t>(parte prima)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83971FFD-5F58-4EC3-8929-CB37A9EDFA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67" r="1467"/>
          <a:stretch>
            <a:fillRect/>
          </a:stretch>
        </p:blipFill>
        <p:spPr>
          <a:xfrm>
            <a:off x="228599" y="237743"/>
            <a:ext cx="8631830" cy="6405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1626679"/>
      </p:ext>
    </p:extLst>
  </p:cSld>
  <p:clrMapOvr>
    <a:masterClrMapping/>
  </p:clrMapOvr>
  <p:transition spd="slow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875B5-AE22-BA68-1BC4-A297A134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3502"/>
            <a:ext cx="2432304" cy="4476497"/>
          </a:xfrm>
        </p:spPr>
        <p:txBody>
          <a:bodyPr/>
          <a:lstStyle/>
          <a:p>
            <a:r>
              <a:rPr lang="it-IT" sz="3600" dirty="0"/>
              <a:t>Ecco ciò che abbiamo registrato sul quaderno</a:t>
            </a:r>
            <a:br>
              <a:rPr lang="it-IT" sz="3600" dirty="0"/>
            </a:br>
            <a:r>
              <a:rPr lang="it-IT" sz="3600" dirty="0"/>
              <a:t>(parte</a:t>
            </a:r>
            <a:br>
              <a:rPr lang="it-IT" sz="3600" dirty="0"/>
            </a:br>
            <a:r>
              <a:rPr lang="it-IT" sz="3600" dirty="0"/>
              <a:t>seconda)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A002EC58-733C-13A5-E1B2-A986146C72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" r="641" b="3401"/>
          <a:stretch/>
        </p:blipFill>
        <p:spPr>
          <a:xfrm>
            <a:off x="236415" y="251545"/>
            <a:ext cx="8454293" cy="6349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07343335"/>
      </p:ext>
    </p:extLst>
  </p:cSld>
  <p:clrMapOvr>
    <a:masterClrMapping/>
  </p:clrMapOvr>
  <p:transition spd="slow" advTm="1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8B4E55-D17E-A833-DD1F-0088EDC22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4163881"/>
          </a:xfrm>
        </p:spPr>
        <p:txBody>
          <a:bodyPr/>
          <a:lstStyle/>
          <a:p>
            <a:r>
              <a:rPr lang="it-IT" dirty="0"/>
              <a:t>Eccoci all’opera nella fase di Think and Pair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448A8560-4C7A-1769-B221-57DE695B31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17" r="18917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3422781"/>
      </p:ext>
    </p:extLst>
  </p:cSld>
  <p:clrMapOvr>
    <a:masterClrMapping/>
  </p:clrMapOvr>
  <p:transition spd="slow" advTm="1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8C00A-285C-2D73-1DF3-4A2A3862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Eccoci all’opera nella fase della verifica delle ipotesi condivise: ipotesi 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9ADCF25-69EF-6A13-7AAE-068AD79FC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975" y="3259579"/>
            <a:ext cx="4754563" cy="219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5A427A1E-8BB2-1079-47D4-06A1393660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3813" y="3259579"/>
            <a:ext cx="4754562" cy="219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919676"/>
      </p:ext>
    </p:extLst>
  </p:cSld>
  <p:clrMapOvr>
    <a:masterClrMapping/>
  </p:clrMapOvr>
  <p:transition spd="slow" advTm="1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FA7BF-5D8A-D166-E830-0846844E7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Eccoci all’opera nella fase della verifica delle ipotesi condivise: ipotesi b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2D0C035-5C07-63D8-4441-21D652AFCE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975" y="3259579"/>
            <a:ext cx="4754563" cy="2193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4BF53CFD-576F-EF8A-A87F-5FEA58A7E0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3813" y="3259579"/>
            <a:ext cx="4754562" cy="219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782135"/>
      </p:ext>
    </p:extLst>
  </p:cSld>
  <p:clrMapOvr>
    <a:masterClrMapping/>
  </p:clrMapOvr>
  <p:transition spd="slow" advTm="15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TM03457510[[fn=Sapone]]</Template>
  <TotalTime>0</TotalTime>
  <Words>675</Words>
  <Application>Microsoft Office PowerPoint</Application>
  <PresentationFormat>Widescreen</PresentationFormat>
  <Paragraphs>41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</vt:lpstr>
      <vt:lpstr>Sapone</vt:lpstr>
      <vt:lpstr>Verso l’infinito e oltre…</vt:lpstr>
      <vt:lpstr>Presentazione standard di PowerPoint</vt:lpstr>
      <vt:lpstr>Presentazione standard di PowerPoint</vt:lpstr>
      <vt:lpstr>Presentazione standard di PowerPoint</vt:lpstr>
      <vt:lpstr>Ecco ciò che abbiamo registrato sul quaderno (parte prima)</vt:lpstr>
      <vt:lpstr>Ecco ciò che abbiamo registrato sul quaderno (parte seconda)</vt:lpstr>
      <vt:lpstr>Eccoci all’opera nella fase di Think and Pair</vt:lpstr>
      <vt:lpstr>Eccoci all’opera nella fase della verifica delle ipotesi condivise: ipotesi a</vt:lpstr>
      <vt:lpstr>Eccoci all’opera nella fase della verifica delle ipotesi condivise: ipotesi b</vt:lpstr>
      <vt:lpstr>Eccoci all’opera nella fase della verifica delle ipotesi condivise: ipotesi a e b</vt:lpstr>
      <vt:lpstr>Riflessioni conclusive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modo alternativo per arrivare all’infinito</dc:title>
  <dc:creator>roberto fazio</dc:creator>
  <cp:lastModifiedBy>roberto fazio</cp:lastModifiedBy>
  <cp:revision>20</cp:revision>
  <dcterms:created xsi:type="dcterms:W3CDTF">2023-04-24T10:25:06Z</dcterms:created>
  <dcterms:modified xsi:type="dcterms:W3CDTF">2023-05-11T11:03:45Z</dcterms:modified>
</cp:coreProperties>
</file>