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o fazio" initials="rf" lastIdx="1" clrIdx="0">
    <p:extLst>
      <p:ext uri="{19B8F6BF-5375-455C-9EA6-DF929625EA0E}">
        <p15:presenceInfo xmlns:p15="http://schemas.microsoft.com/office/powerpoint/2012/main" userId="db8c35a46acca68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snapToGrid="0">
      <p:cViewPr varScale="1">
        <p:scale>
          <a:sx n="159" d="100"/>
          <a:sy n="159" d="100"/>
        </p:scale>
        <p:origin x="24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3DFF1B-F0D9-DCF9-4B5B-7D301644830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C5E0742-7A4A-6A86-1DC0-28B285919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163D194-296F-08F5-0FA4-5D1A6C48CB24}"/>
              </a:ext>
            </a:extLst>
          </p:cNvPr>
          <p:cNvSpPr>
            <a:spLocks noGrp="1"/>
          </p:cNvSpPr>
          <p:nvPr>
            <p:ph type="dt" sz="half" idx="10"/>
          </p:nvPr>
        </p:nvSpPr>
        <p:spPr/>
        <p:txBody>
          <a:bodyPr/>
          <a:lstStyle/>
          <a:p>
            <a:fld id="{2609FE80-FE84-46AA-AF33-4F4B1AE65551}" type="datetimeFigureOut">
              <a:rPr lang="it-IT" smtClean="0"/>
              <a:t>22/05/2023</a:t>
            </a:fld>
            <a:endParaRPr lang="it-IT"/>
          </a:p>
        </p:txBody>
      </p:sp>
      <p:sp>
        <p:nvSpPr>
          <p:cNvPr id="5" name="Segnaposto piè di pagina 4">
            <a:extLst>
              <a:ext uri="{FF2B5EF4-FFF2-40B4-BE49-F238E27FC236}">
                <a16:creationId xmlns:a16="http://schemas.microsoft.com/office/drawing/2014/main" id="{CC2B1CB9-D94C-58BD-608F-0E900C85AA1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A64E0C7-F9B7-9A0F-1242-6E0BB574973E}"/>
              </a:ext>
            </a:extLst>
          </p:cNvPr>
          <p:cNvSpPr>
            <a:spLocks noGrp="1"/>
          </p:cNvSpPr>
          <p:nvPr>
            <p:ph type="sldNum" sz="quarter" idx="12"/>
          </p:nvPr>
        </p:nvSpPr>
        <p:spPr/>
        <p:txBody>
          <a:bodyPr/>
          <a:lstStyle/>
          <a:p>
            <a:fld id="{79D64D36-A861-4826-88A7-DB292688DF26}" type="slidenum">
              <a:rPr lang="it-IT" smtClean="0"/>
              <a:t>‹N›</a:t>
            </a:fld>
            <a:endParaRPr lang="it-IT"/>
          </a:p>
        </p:txBody>
      </p:sp>
    </p:spTree>
    <p:extLst>
      <p:ext uri="{BB962C8B-B14F-4D97-AF65-F5344CB8AC3E}">
        <p14:creationId xmlns:p14="http://schemas.microsoft.com/office/powerpoint/2010/main" val="24878520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5914F2-AE7B-D796-6D08-0985B814176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7074E86-D130-FEAF-63FE-0BBCB5C2D169}"/>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76715D0-F76A-7E09-17BB-26AC032D8120}"/>
              </a:ext>
            </a:extLst>
          </p:cNvPr>
          <p:cNvSpPr>
            <a:spLocks noGrp="1"/>
          </p:cNvSpPr>
          <p:nvPr>
            <p:ph type="dt" sz="half" idx="10"/>
          </p:nvPr>
        </p:nvSpPr>
        <p:spPr/>
        <p:txBody>
          <a:bodyPr/>
          <a:lstStyle/>
          <a:p>
            <a:fld id="{2609FE80-FE84-46AA-AF33-4F4B1AE65551}" type="datetimeFigureOut">
              <a:rPr lang="it-IT" smtClean="0"/>
              <a:t>22/05/2023</a:t>
            </a:fld>
            <a:endParaRPr lang="it-IT"/>
          </a:p>
        </p:txBody>
      </p:sp>
      <p:sp>
        <p:nvSpPr>
          <p:cNvPr id="5" name="Segnaposto piè di pagina 4">
            <a:extLst>
              <a:ext uri="{FF2B5EF4-FFF2-40B4-BE49-F238E27FC236}">
                <a16:creationId xmlns:a16="http://schemas.microsoft.com/office/drawing/2014/main" id="{23D04E33-C51E-5689-D31C-47E52B9CB00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E34B2BB-C3BC-A61E-52C8-2F155C8FB1B8}"/>
              </a:ext>
            </a:extLst>
          </p:cNvPr>
          <p:cNvSpPr>
            <a:spLocks noGrp="1"/>
          </p:cNvSpPr>
          <p:nvPr>
            <p:ph type="sldNum" sz="quarter" idx="12"/>
          </p:nvPr>
        </p:nvSpPr>
        <p:spPr/>
        <p:txBody>
          <a:bodyPr/>
          <a:lstStyle/>
          <a:p>
            <a:fld id="{79D64D36-A861-4826-88A7-DB292688DF26}" type="slidenum">
              <a:rPr lang="it-IT" smtClean="0"/>
              <a:t>‹N›</a:t>
            </a:fld>
            <a:endParaRPr lang="it-IT"/>
          </a:p>
        </p:txBody>
      </p:sp>
    </p:spTree>
    <p:extLst>
      <p:ext uri="{BB962C8B-B14F-4D97-AF65-F5344CB8AC3E}">
        <p14:creationId xmlns:p14="http://schemas.microsoft.com/office/powerpoint/2010/main" val="22058925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CF8C151-C815-C60C-375E-C86257137C2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B403E8E-BD42-BB67-69A2-7F8FA244A10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E55F7C3-1D5F-7B0C-3982-D35A8816FB42}"/>
              </a:ext>
            </a:extLst>
          </p:cNvPr>
          <p:cNvSpPr>
            <a:spLocks noGrp="1"/>
          </p:cNvSpPr>
          <p:nvPr>
            <p:ph type="dt" sz="half" idx="10"/>
          </p:nvPr>
        </p:nvSpPr>
        <p:spPr/>
        <p:txBody>
          <a:bodyPr/>
          <a:lstStyle/>
          <a:p>
            <a:fld id="{2609FE80-FE84-46AA-AF33-4F4B1AE65551}" type="datetimeFigureOut">
              <a:rPr lang="it-IT" smtClean="0"/>
              <a:t>22/05/2023</a:t>
            </a:fld>
            <a:endParaRPr lang="it-IT"/>
          </a:p>
        </p:txBody>
      </p:sp>
      <p:sp>
        <p:nvSpPr>
          <p:cNvPr id="5" name="Segnaposto piè di pagina 4">
            <a:extLst>
              <a:ext uri="{FF2B5EF4-FFF2-40B4-BE49-F238E27FC236}">
                <a16:creationId xmlns:a16="http://schemas.microsoft.com/office/drawing/2014/main" id="{6094957A-7D6B-4021-3C2C-70491BF33E6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F5ED17D-469C-738D-2D94-46AD74D62C8E}"/>
              </a:ext>
            </a:extLst>
          </p:cNvPr>
          <p:cNvSpPr>
            <a:spLocks noGrp="1"/>
          </p:cNvSpPr>
          <p:nvPr>
            <p:ph type="sldNum" sz="quarter" idx="12"/>
          </p:nvPr>
        </p:nvSpPr>
        <p:spPr/>
        <p:txBody>
          <a:bodyPr/>
          <a:lstStyle/>
          <a:p>
            <a:fld id="{79D64D36-A861-4826-88A7-DB292688DF26}" type="slidenum">
              <a:rPr lang="it-IT" smtClean="0"/>
              <a:t>‹N›</a:t>
            </a:fld>
            <a:endParaRPr lang="it-IT"/>
          </a:p>
        </p:txBody>
      </p:sp>
    </p:spTree>
    <p:extLst>
      <p:ext uri="{BB962C8B-B14F-4D97-AF65-F5344CB8AC3E}">
        <p14:creationId xmlns:p14="http://schemas.microsoft.com/office/powerpoint/2010/main" val="4619529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789A05-3E01-1897-F47B-52F66B11730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7AC6054-373E-36B3-9405-63FF2154FF5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BCC92B4-D021-975C-85C6-7809AEBC15A5}"/>
              </a:ext>
            </a:extLst>
          </p:cNvPr>
          <p:cNvSpPr>
            <a:spLocks noGrp="1"/>
          </p:cNvSpPr>
          <p:nvPr>
            <p:ph type="dt" sz="half" idx="10"/>
          </p:nvPr>
        </p:nvSpPr>
        <p:spPr/>
        <p:txBody>
          <a:bodyPr/>
          <a:lstStyle/>
          <a:p>
            <a:fld id="{2609FE80-FE84-46AA-AF33-4F4B1AE65551}" type="datetimeFigureOut">
              <a:rPr lang="it-IT" smtClean="0"/>
              <a:t>22/05/2023</a:t>
            </a:fld>
            <a:endParaRPr lang="it-IT"/>
          </a:p>
        </p:txBody>
      </p:sp>
      <p:sp>
        <p:nvSpPr>
          <p:cNvPr id="5" name="Segnaposto piè di pagina 4">
            <a:extLst>
              <a:ext uri="{FF2B5EF4-FFF2-40B4-BE49-F238E27FC236}">
                <a16:creationId xmlns:a16="http://schemas.microsoft.com/office/drawing/2014/main" id="{4C141BFB-891F-04A1-3387-7E3BF63678D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D55BB69-E7C3-BD86-11B8-2AF2EC9FB1FD}"/>
              </a:ext>
            </a:extLst>
          </p:cNvPr>
          <p:cNvSpPr>
            <a:spLocks noGrp="1"/>
          </p:cNvSpPr>
          <p:nvPr>
            <p:ph type="sldNum" sz="quarter" idx="12"/>
          </p:nvPr>
        </p:nvSpPr>
        <p:spPr/>
        <p:txBody>
          <a:bodyPr/>
          <a:lstStyle/>
          <a:p>
            <a:fld id="{79D64D36-A861-4826-88A7-DB292688DF26}" type="slidenum">
              <a:rPr lang="it-IT" smtClean="0"/>
              <a:t>‹N›</a:t>
            </a:fld>
            <a:endParaRPr lang="it-IT"/>
          </a:p>
        </p:txBody>
      </p:sp>
    </p:spTree>
    <p:extLst>
      <p:ext uri="{BB962C8B-B14F-4D97-AF65-F5344CB8AC3E}">
        <p14:creationId xmlns:p14="http://schemas.microsoft.com/office/powerpoint/2010/main" val="20175019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16093E-0BAA-12B1-A4B6-EB57AA27227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5FBFAAA-B971-7915-AEBF-0E5E036C2A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869DD70-EFD9-D78A-3EA4-F3E626FD6DED}"/>
              </a:ext>
            </a:extLst>
          </p:cNvPr>
          <p:cNvSpPr>
            <a:spLocks noGrp="1"/>
          </p:cNvSpPr>
          <p:nvPr>
            <p:ph type="dt" sz="half" idx="10"/>
          </p:nvPr>
        </p:nvSpPr>
        <p:spPr/>
        <p:txBody>
          <a:bodyPr/>
          <a:lstStyle/>
          <a:p>
            <a:fld id="{2609FE80-FE84-46AA-AF33-4F4B1AE65551}" type="datetimeFigureOut">
              <a:rPr lang="it-IT" smtClean="0"/>
              <a:t>22/05/2023</a:t>
            </a:fld>
            <a:endParaRPr lang="it-IT"/>
          </a:p>
        </p:txBody>
      </p:sp>
      <p:sp>
        <p:nvSpPr>
          <p:cNvPr id="5" name="Segnaposto piè di pagina 4">
            <a:extLst>
              <a:ext uri="{FF2B5EF4-FFF2-40B4-BE49-F238E27FC236}">
                <a16:creationId xmlns:a16="http://schemas.microsoft.com/office/drawing/2014/main" id="{76C03CD0-499E-562B-3C23-B4DFED6A573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9F3C2C3-3E00-90CC-0F7E-C322452716B7}"/>
              </a:ext>
            </a:extLst>
          </p:cNvPr>
          <p:cNvSpPr>
            <a:spLocks noGrp="1"/>
          </p:cNvSpPr>
          <p:nvPr>
            <p:ph type="sldNum" sz="quarter" idx="12"/>
          </p:nvPr>
        </p:nvSpPr>
        <p:spPr/>
        <p:txBody>
          <a:bodyPr/>
          <a:lstStyle/>
          <a:p>
            <a:fld id="{79D64D36-A861-4826-88A7-DB292688DF26}" type="slidenum">
              <a:rPr lang="it-IT" smtClean="0"/>
              <a:t>‹N›</a:t>
            </a:fld>
            <a:endParaRPr lang="it-IT"/>
          </a:p>
        </p:txBody>
      </p:sp>
    </p:spTree>
    <p:extLst>
      <p:ext uri="{BB962C8B-B14F-4D97-AF65-F5344CB8AC3E}">
        <p14:creationId xmlns:p14="http://schemas.microsoft.com/office/powerpoint/2010/main" val="37425951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61F444-D89C-89CB-ECE7-690F642111B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43EBA55-3C97-0369-E292-BA4E9727231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00EF1A04-FC10-40B1-98E8-A0251D97FA28}"/>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3AE39D5-359F-2DC3-03DF-F334B1420BF5}"/>
              </a:ext>
            </a:extLst>
          </p:cNvPr>
          <p:cNvSpPr>
            <a:spLocks noGrp="1"/>
          </p:cNvSpPr>
          <p:nvPr>
            <p:ph type="dt" sz="half" idx="10"/>
          </p:nvPr>
        </p:nvSpPr>
        <p:spPr/>
        <p:txBody>
          <a:bodyPr/>
          <a:lstStyle/>
          <a:p>
            <a:fld id="{2609FE80-FE84-46AA-AF33-4F4B1AE65551}" type="datetimeFigureOut">
              <a:rPr lang="it-IT" smtClean="0"/>
              <a:t>22/05/2023</a:t>
            </a:fld>
            <a:endParaRPr lang="it-IT"/>
          </a:p>
        </p:txBody>
      </p:sp>
      <p:sp>
        <p:nvSpPr>
          <p:cNvPr id="6" name="Segnaposto piè di pagina 5">
            <a:extLst>
              <a:ext uri="{FF2B5EF4-FFF2-40B4-BE49-F238E27FC236}">
                <a16:creationId xmlns:a16="http://schemas.microsoft.com/office/drawing/2014/main" id="{D0E7A62D-B0DE-D859-7FC7-3F8730FBD72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9F03DDE-CDA3-705C-92E3-07C39DF72D8D}"/>
              </a:ext>
            </a:extLst>
          </p:cNvPr>
          <p:cNvSpPr>
            <a:spLocks noGrp="1"/>
          </p:cNvSpPr>
          <p:nvPr>
            <p:ph type="sldNum" sz="quarter" idx="12"/>
          </p:nvPr>
        </p:nvSpPr>
        <p:spPr/>
        <p:txBody>
          <a:bodyPr/>
          <a:lstStyle/>
          <a:p>
            <a:fld id="{79D64D36-A861-4826-88A7-DB292688DF26}" type="slidenum">
              <a:rPr lang="it-IT" smtClean="0"/>
              <a:t>‹N›</a:t>
            </a:fld>
            <a:endParaRPr lang="it-IT"/>
          </a:p>
        </p:txBody>
      </p:sp>
    </p:spTree>
    <p:extLst>
      <p:ext uri="{BB962C8B-B14F-4D97-AF65-F5344CB8AC3E}">
        <p14:creationId xmlns:p14="http://schemas.microsoft.com/office/powerpoint/2010/main" val="12170667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E18CB8-090C-0CC8-349F-FFAE73A2189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C33F159-6EF3-1084-D250-4ACEE56D14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574204E-88F9-E49D-B885-694EEE85E3F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0FA069F-E037-6E1C-B44E-8775FE1473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79DEE49-E127-7EC5-BBA8-B7931FE8BC2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41AB615-4881-59E6-78A6-3DC1691FEA02}"/>
              </a:ext>
            </a:extLst>
          </p:cNvPr>
          <p:cNvSpPr>
            <a:spLocks noGrp="1"/>
          </p:cNvSpPr>
          <p:nvPr>
            <p:ph type="dt" sz="half" idx="10"/>
          </p:nvPr>
        </p:nvSpPr>
        <p:spPr/>
        <p:txBody>
          <a:bodyPr/>
          <a:lstStyle/>
          <a:p>
            <a:fld id="{2609FE80-FE84-46AA-AF33-4F4B1AE65551}" type="datetimeFigureOut">
              <a:rPr lang="it-IT" smtClean="0"/>
              <a:t>22/05/2023</a:t>
            </a:fld>
            <a:endParaRPr lang="it-IT"/>
          </a:p>
        </p:txBody>
      </p:sp>
      <p:sp>
        <p:nvSpPr>
          <p:cNvPr id="8" name="Segnaposto piè di pagina 7">
            <a:extLst>
              <a:ext uri="{FF2B5EF4-FFF2-40B4-BE49-F238E27FC236}">
                <a16:creationId xmlns:a16="http://schemas.microsoft.com/office/drawing/2014/main" id="{2A72EEA8-A357-A4D6-6E0A-B58B3D81A60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2A6A339-7FD6-7C51-59B7-CCFDA2715030}"/>
              </a:ext>
            </a:extLst>
          </p:cNvPr>
          <p:cNvSpPr>
            <a:spLocks noGrp="1"/>
          </p:cNvSpPr>
          <p:nvPr>
            <p:ph type="sldNum" sz="quarter" idx="12"/>
          </p:nvPr>
        </p:nvSpPr>
        <p:spPr/>
        <p:txBody>
          <a:bodyPr/>
          <a:lstStyle/>
          <a:p>
            <a:fld id="{79D64D36-A861-4826-88A7-DB292688DF26}" type="slidenum">
              <a:rPr lang="it-IT" smtClean="0"/>
              <a:t>‹N›</a:t>
            </a:fld>
            <a:endParaRPr lang="it-IT"/>
          </a:p>
        </p:txBody>
      </p:sp>
    </p:spTree>
    <p:extLst>
      <p:ext uri="{BB962C8B-B14F-4D97-AF65-F5344CB8AC3E}">
        <p14:creationId xmlns:p14="http://schemas.microsoft.com/office/powerpoint/2010/main" val="7986701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9A5A73-DF01-3B2E-B0FB-09C52BA8F5E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90F2F86-8764-A3EB-C331-69BE4B72C48D}"/>
              </a:ext>
            </a:extLst>
          </p:cNvPr>
          <p:cNvSpPr>
            <a:spLocks noGrp="1"/>
          </p:cNvSpPr>
          <p:nvPr>
            <p:ph type="dt" sz="half" idx="10"/>
          </p:nvPr>
        </p:nvSpPr>
        <p:spPr/>
        <p:txBody>
          <a:bodyPr/>
          <a:lstStyle/>
          <a:p>
            <a:fld id="{2609FE80-FE84-46AA-AF33-4F4B1AE65551}" type="datetimeFigureOut">
              <a:rPr lang="it-IT" smtClean="0"/>
              <a:t>22/05/2023</a:t>
            </a:fld>
            <a:endParaRPr lang="it-IT"/>
          </a:p>
        </p:txBody>
      </p:sp>
      <p:sp>
        <p:nvSpPr>
          <p:cNvPr id="4" name="Segnaposto piè di pagina 3">
            <a:extLst>
              <a:ext uri="{FF2B5EF4-FFF2-40B4-BE49-F238E27FC236}">
                <a16:creationId xmlns:a16="http://schemas.microsoft.com/office/drawing/2014/main" id="{4871DFE9-B31C-DE06-3762-C44E1208C9F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D12DB92-AD04-38ED-B425-DA7D0A4D92CA}"/>
              </a:ext>
            </a:extLst>
          </p:cNvPr>
          <p:cNvSpPr>
            <a:spLocks noGrp="1"/>
          </p:cNvSpPr>
          <p:nvPr>
            <p:ph type="sldNum" sz="quarter" idx="12"/>
          </p:nvPr>
        </p:nvSpPr>
        <p:spPr/>
        <p:txBody>
          <a:bodyPr/>
          <a:lstStyle/>
          <a:p>
            <a:fld id="{79D64D36-A861-4826-88A7-DB292688DF26}" type="slidenum">
              <a:rPr lang="it-IT" smtClean="0"/>
              <a:t>‹N›</a:t>
            </a:fld>
            <a:endParaRPr lang="it-IT"/>
          </a:p>
        </p:txBody>
      </p:sp>
    </p:spTree>
    <p:extLst>
      <p:ext uri="{BB962C8B-B14F-4D97-AF65-F5344CB8AC3E}">
        <p14:creationId xmlns:p14="http://schemas.microsoft.com/office/powerpoint/2010/main" val="22510219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481C1C9-8475-06B3-C9B6-339058D3B71F}"/>
              </a:ext>
            </a:extLst>
          </p:cNvPr>
          <p:cNvSpPr>
            <a:spLocks noGrp="1"/>
          </p:cNvSpPr>
          <p:nvPr>
            <p:ph type="dt" sz="half" idx="10"/>
          </p:nvPr>
        </p:nvSpPr>
        <p:spPr/>
        <p:txBody>
          <a:bodyPr/>
          <a:lstStyle/>
          <a:p>
            <a:fld id="{2609FE80-FE84-46AA-AF33-4F4B1AE65551}" type="datetimeFigureOut">
              <a:rPr lang="it-IT" smtClean="0"/>
              <a:t>22/05/2023</a:t>
            </a:fld>
            <a:endParaRPr lang="it-IT"/>
          </a:p>
        </p:txBody>
      </p:sp>
      <p:sp>
        <p:nvSpPr>
          <p:cNvPr id="3" name="Segnaposto piè di pagina 2">
            <a:extLst>
              <a:ext uri="{FF2B5EF4-FFF2-40B4-BE49-F238E27FC236}">
                <a16:creationId xmlns:a16="http://schemas.microsoft.com/office/drawing/2014/main" id="{831BB69E-04D0-E569-21BB-5784B2E63F7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A980F60-12A7-E53C-5F6C-0A25CAFAE137}"/>
              </a:ext>
            </a:extLst>
          </p:cNvPr>
          <p:cNvSpPr>
            <a:spLocks noGrp="1"/>
          </p:cNvSpPr>
          <p:nvPr>
            <p:ph type="sldNum" sz="quarter" idx="12"/>
          </p:nvPr>
        </p:nvSpPr>
        <p:spPr/>
        <p:txBody>
          <a:bodyPr/>
          <a:lstStyle/>
          <a:p>
            <a:fld id="{79D64D36-A861-4826-88A7-DB292688DF26}" type="slidenum">
              <a:rPr lang="it-IT" smtClean="0"/>
              <a:t>‹N›</a:t>
            </a:fld>
            <a:endParaRPr lang="it-IT"/>
          </a:p>
        </p:txBody>
      </p:sp>
    </p:spTree>
    <p:extLst>
      <p:ext uri="{BB962C8B-B14F-4D97-AF65-F5344CB8AC3E}">
        <p14:creationId xmlns:p14="http://schemas.microsoft.com/office/powerpoint/2010/main" val="22187933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852222-EB30-4B5F-932C-21E122B6C4C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F39EF5D-3FB7-8846-8160-0120BAAEE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DC00680-6845-EBDA-D398-90EE82FEF4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C05605E-CEBB-06A3-81B8-916C786A9FAF}"/>
              </a:ext>
            </a:extLst>
          </p:cNvPr>
          <p:cNvSpPr>
            <a:spLocks noGrp="1"/>
          </p:cNvSpPr>
          <p:nvPr>
            <p:ph type="dt" sz="half" idx="10"/>
          </p:nvPr>
        </p:nvSpPr>
        <p:spPr/>
        <p:txBody>
          <a:bodyPr/>
          <a:lstStyle/>
          <a:p>
            <a:fld id="{2609FE80-FE84-46AA-AF33-4F4B1AE65551}" type="datetimeFigureOut">
              <a:rPr lang="it-IT" smtClean="0"/>
              <a:t>22/05/2023</a:t>
            </a:fld>
            <a:endParaRPr lang="it-IT"/>
          </a:p>
        </p:txBody>
      </p:sp>
      <p:sp>
        <p:nvSpPr>
          <p:cNvPr id="6" name="Segnaposto piè di pagina 5">
            <a:extLst>
              <a:ext uri="{FF2B5EF4-FFF2-40B4-BE49-F238E27FC236}">
                <a16:creationId xmlns:a16="http://schemas.microsoft.com/office/drawing/2014/main" id="{65B48505-23CE-88A3-FB0B-5F4D4A4ECF6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EAD9E3B-553D-5008-5759-B9C14EA8B461}"/>
              </a:ext>
            </a:extLst>
          </p:cNvPr>
          <p:cNvSpPr>
            <a:spLocks noGrp="1"/>
          </p:cNvSpPr>
          <p:nvPr>
            <p:ph type="sldNum" sz="quarter" idx="12"/>
          </p:nvPr>
        </p:nvSpPr>
        <p:spPr/>
        <p:txBody>
          <a:bodyPr/>
          <a:lstStyle/>
          <a:p>
            <a:fld id="{79D64D36-A861-4826-88A7-DB292688DF26}" type="slidenum">
              <a:rPr lang="it-IT" smtClean="0"/>
              <a:t>‹N›</a:t>
            </a:fld>
            <a:endParaRPr lang="it-IT"/>
          </a:p>
        </p:txBody>
      </p:sp>
    </p:spTree>
    <p:extLst>
      <p:ext uri="{BB962C8B-B14F-4D97-AF65-F5344CB8AC3E}">
        <p14:creationId xmlns:p14="http://schemas.microsoft.com/office/powerpoint/2010/main" val="463964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223A2F-941E-1C9A-28EB-AE592252531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AF11AC7-5863-F89A-FE94-674F7CCB3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9C5E7E1-8F61-E634-408B-22736AB40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7A4A297-F6F7-A092-44DD-2D50C03D93FB}"/>
              </a:ext>
            </a:extLst>
          </p:cNvPr>
          <p:cNvSpPr>
            <a:spLocks noGrp="1"/>
          </p:cNvSpPr>
          <p:nvPr>
            <p:ph type="dt" sz="half" idx="10"/>
          </p:nvPr>
        </p:nvSpPr>
        <p:spPr/>
        <p:txBody>
          <a:bodyPr/>
          <a:lstStyle/>
          <a:p>
            <a:fld id="{2609FE80-FE84-46AA-AF33-4F4B1AE65551}" type="datetimeFigureOut">
              <a:rPr lang="it-IT" smtClean="0"/>
              <a:t>22/05/2023</a:t>
            </a:fld>
            <a:endParaRPr lang="it-IT"/>
          </a:p>
        </p:txBody>
      </p:sp>
      <p:sp>
        <p:nvSpPr>
          <p:cNvPr id="6" name="Segnaposto piè di pagina 5">
            <a:extLst>
              <a:ext uri="{FF2B5EF4-FFF2-40B4-BE49-F238E27FC236}">
                <a16:creationId xmlns:a16="http://schemas.microsoft.com/office/drawing/2014/main" id="{39A7C587-3E09-AE80-4DCC-19319D499E0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15B7386-33A4-165D-4980-651D04487627}"/>
              </a:ext>
            </a:extLst>
          </p:cNvPr>
          <p:cNvSpPr>
            <a:spLocks noGrp="1"/>
          </p:cNvSpPr>
          <p:nvPr>
            <p:ph type="sldNum" sz="quarter" idx="12"/>
          </p:nvPr>
        </p:nvSpPr>
        <p:spPr/>
        <p:txBody>
          <a:bodyPr/>
          <a:lstStyle/>
          <a:p>
            <a:fld id="{79D64D36-A861-4826-88A7-DB292688DF26}" type="slidenum">
              <a:rPr lang="it-IT" smtClean="0"/>
              <a:t>‹N›</a:t>
            </a:fld>
            <a:endParaRPr lang="it-IT"/>
          </a:p>
        </p:txBody>
      </p:sp>
    </p:spTree>
    <p:extLst>
      <p:ext uri="{BB962C8B-B14F-4D97-AF65-F5344CB8AC3E}">
        <p14:creationId xmlns:p14="http://schemas.microsoft.com/office/powerpoint/2010/main" val="22811375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25">
          <a:fgClr>
            <a:schemeClr val="accent1"/>
          </a:fgClr>
          <a:bgClr>
            <a:schemeClr val="accent5">
              <a:lumMod val="40000"/>
              <a:lumOff val="60000"/>
            </a:schemeClr>
          </a:bgClr>
        </a:patt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AC57177-C443-1A7B-24A5-BACC7E5672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650AF73-EC20-228B-F0DC-3C3F7E5C52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E4EEAAC-DB23-EE4C-569B-3F974AD98A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9FE80-FE84-46AA-AF33-4F4B1AE65551}" type="datetimeFigureOut">
              <a:rPr lang="it-IT" smtClean="0"/>
              <a:t>22/05/2023</a:t>
            </a:fld>
            <a:endParaRPr lang="it-IT"/>
          </a:p>
        </p:txBody>
      </p:sp>
      <p:sp>
        <p:nvSpPr>
          <p:cNvPr id="5" name="Segnaposto piè di pagina 4">
            <a:extLst>
              <a:ext uri="{FF2B5EF4-FFF2-40B4-BE49-F238E27FC236}">
                <a16:creationId xmlns:a16="http://schemas.microsoft.com/office/drawing/2014/main" id="{A1C5AEA5-646F-4ACA-3CE0-45AED620B9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6E92AC82-B98C-4255-E663-820A3CCC13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64D36-A861-4826-88A7-DB292688DF26}" type="slidenum">
              <a:rPr lang="it-IT" smtClean="0"/>
              <a:t>‹N›</a:t>
            </a:fld>
            <a:endParaRPr lang="it-IT"/>
          </a:p>
        </p:txBody>
      </p:sp>
    </p:spTree>
    <p:extLst>
      <p:ext uri="{BB962C8B-B14F-4D97-AF65-F5344CB8AC3E}">
        <p14:creationId xmlns:p14="http://schemas.microsoft.com/office/powerpoint/2010/main" val="1678787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package" Target="../embeddings/Microsoft_Word_Document1.docx"/><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package" Target="../embeddings/Microsoft_Word_Document.docx"/><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874BB1-9E98-A2F3-1E6A-60DD14C3B2D8}"/>
              </a:ext>
            </a:extLst>
          </p:cNvPr>
          <p:cNvSpPr>
            <a:spLocks noGrp="1"/>
          </p:cNvSpPr>
          <p:nvPr>
            <p:ph type="ctrTitle"/>
          </p:nvPr>
        </p:nvSpPr>
        <p:spPr>
          <a:xfrm>
            <a:off x="1524000" y="235974"/>
            <a:ext cx="9144000" cy="2792361"/>
          </a:xfrm>
        </p:spPr>
        <p:txBody>
          <a:bodyPr>
            <a:noAutofit/>
          </a:bodyPr>
          <a:lstStyle/>
          <a:p>
            <a:r>
              <a:rPr lang="it-IT" sz="9600" b="1" dirty="0">
                <a:solidFill>
                  <a:srgbClr val="0070C0"/>
                </a:solidFill>
              </a:rPr>
              <a:t>A scuola da Sherlock Holmes</a:t>
            </a:r>
          </a:p>
        </p:txBody>
      </p:sp>
      <p:sp>
        <p:nvSpPr>
          <p:cNvPr id="3" name="Sottotitolo 2">
            <a:extLst>
              <a:ext uri="{FF2B5EF4-FFF2-40B4-BE49-F238E27FC236}">
                <a16:creationId xmlns:a16="http://schemas.microsoft.com/office/drawing/2014/main" id="{B51B4FA0-C8BB-A91C-572A-0E682A398373}"/>
              </a:ext>
            </a:extLst>
          </p:cNvPr>
          <p:cNvSpPr>
            <a:spLocks noGrp="1"/>
          </p:cNvSpPr>
          <p:nvPr>
            <p:ph type="subTitle" idx="1"/>
          </p:nvPr>
        </p:nvSpPr>
        <p:spPr>
          <a:xfrm>
            <a:off x="1524000" y="3602038"/>
            <a:ext cx="9144000" cy="2792360"/>
          </a:xfrm>
          <a:ln w="57150">
            <a:solidFill>
              <a:srgbClr val="0070C0"/>
            </a:solidFill>
          </a:ln>
        </p:spPr>
        <p:txBody>
          <a:bodyPr/>
          <a:lstStyle/>
          <a:p>
            <a:r>
              <a:rPr lang="it-IT" dirty="0"/>
              <a:t>In un mondo dove spesso si rimane in superficie, questo è un percorso didattico volto a sviluppare la capacità di fermarsi e osservare in profondità per scoprire quello che di solito ad uno sguardo frettoloso sfugge, ma che ci consente di cogliere l’essenza della realtà e delle persone che vi abitano.</a:t>
            </a:r>
          </a:p>
          <a:p>
            <a:r>
              <a:rPr lang="it-IT" b="1" dirty="0"/>
              <a:t>Guardare è facile, osservare è un’arte!</a:t>
            </a:r>
          </a:p>
          <a:p>
            <a:r>
              <a:rPr lang="it-IT" dirty="0"/>
              <a:t>Classe 3^A Scuola Rosmini</a:t>
            </a:r>
          </a:p>
          <a:p>
            <a:endParaRPr lang="it-IT" dirty="0"/>
          </a:p>
          <a:p>
            <a:endParaRPr lang="it-IT" dirty="0"/>
          </a:p>
          <a:p>
            <a:endParaRPr lang="it-IT" dirty="0"/>
          </a:p>
        </p:txBody>
      </p:sp>
      <p:pic>
        <p:nvPicPr>
          <p:cNvPr id="6" name="daily_download_20200616_128">
            <a:hlinkClick r:id="" action="ppaction://media"/>
            <a:extLst>
              <a:ext uri="{FF2B5EF4-FFF2-40B4-BE49-F238E27FC236}">
                <a16:creationId xmlns:a16="http://schemas.microsoft.com/office/drawing/2014/main" id="{F1493A0B-5C32-48AD-E3BE-F6BEE95CC7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192000" y="5410890"/>
            <a:ext cx="487363" cy="487363"/>
          </a:xfrm>
          <a:prstGeom prst="rect">
            <a:avLst/>
          </a:prstGeom>
        </p:spPr>
      </p:pic>
    </p:spTree>
    <p:extLst>
      <p:ext uri="{BB962C8B-B14F-4D97-AF65-F5344CB8AC3E}">
        <p14:creationId xmlns:p14="http://schemas.microsoft.com/office/powerpoint/2010/main" val="30640313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4E164D-D4CF-B0A1-CEBB-928C338ABB57}"/>
              </a:ext>
            </a:extLst>
          </p:cNvPr>
          <p:cNvSpPr>
            <a:spLocks noGrp="1"/>
          </p:cNvSpPr>
          <p:nvPr>
            <p:ph type="title"/>
          </p:nvPr>
        </p:nvSpPr>
        <p:spPr>
          <a:xfrm>
            <a:off x="2313830" y="365125"/>
            <a:ext cx="6655241" cy="1325563"/>
          </a:xfrm>
        </p:spPr>
        <p:txBody>
          <a:bodyPr/>
          <a:lstStyle/>
          <a:p>
            <a:r>
              <a:rPr lang="it-IT" b="1" dirty="0"/>
              <a:t>Eccoci impegnati nell’ascolto alla ricerca degli indizi</a:t>
            </a:r>
          </a:p>
        </p:txBody>
      </p:sp>
      <p:pic>
        <p:nvPicPr>
          <p:cNvPr id="6" name="Segnaposto contenuto 5">
            <a:extLst>
              <a:ext uri="{FF2B5EF4-FFF2-40B4-BE49-F238E27FC236}">
                <a16:creationId xmlns:a16="http://schemas.microsoft.com/office/drawing/2014/main" id="{D1A67CCE-9041-0D5C-7269-18829CD8716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1176" y="2058194"/>
            <a:ext cx="5181600" cy="3886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Segnaposto contenuto 7">
            <a:extLst>
              <a:ext uri="{FF2B5EF4-FFF2-40B4-BE49-F238E27FC236}">
                <a16:creationId xmlns:a16="http://schemas.microsoft.com/office/drawing/2014/main" id="{D1FE0FFE-70F0-98E8-DB65-1C95ED25AAF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49224" y="2058194"/>
            <a:ext cx="5181600" cy="388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0789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D780FC-BB71-BB0D-DADA-5FB16127E5CE}"/>
              </a:ext>
            </a:extLst>
          </p:cNvPr>
          <p:cNvSpPr>
            <a:spLocks noGrp="1"/>
          </p:cNvSpPr>
          <p:nvPr>
            <p:ph type="title"/>
          </p:nvPr>
        </p:nvSpPr>
        <p:spPr>
          <a:xfrm>
            <a:off x="838200" y="134937"/>
            <a:ext cx="6826857" cy="1113418"/>
          </a:xfrm>
        </p:spPr>
        <p:txBody>
          <a:bodyPr>
            <a:normAutofit fontScale="90000"/>
          </a:bodyPr>
          <a:lstStyle/>
          <a:p>
            <a:r>
              <a:rPr lang="it-IT" b="1" dirty="0"/>
              <a:t>Concludiamo il percorso, chiedendoci: «Come è andata?».</a:t>
            </a:r>
          </a:p>
        </p:txBody>
      </p:sp>
      <p:sp>
        <p:nvSpPr>
          <p:cNvPr id="3" name="Segnaposto contenuto 2">
            <a:extLst>
              <a:ext uri="{FF2B5EF4-FFF2-40B4-BE49-F238E27FC236}">
                <a16:creationId xmlns:a16="http://schemas.microsoft.com/office/drawing/2014/main" id="{F15E98A1-94FE-F387-F918-D6EBDC31B1F0}"/>
              </a:ext>
            </a:extLst>
          </p:cNvPr>
          <p:cNvSpPr>
            <a:spLocks noGrp="1"/>
          </p:cNvSpPr>
          <p:nvPr>
            <p:ph sz="half" idx="1"/>
          </p:nvPr>
        </p:nvSpPr>
        <p:spPr>
          <a:xfrm>
            <a:off x="838200" y="1645920"/>
            <a:ext cx="5181600" cy="5077143"/>
          </a:xfrm>
          <a:ln w="57150" cmpd="thinThick">
            <a:solidFill>
              <a:srgbClr val="0070C0"/>
            </a:solidFill>
            <a:prstDash val="solid"/>
          </a:ln>
        </p:spPr>
        <p:txBody>
          <a:bodyPr>
            <a:normAutofit lnSpcReduction="10000"/>
          </a:bodyPr>
          <a:lstStyle/>
          <a:p>
            <a:pPr marL="0" indent="0">
              <a:buNone/>
            </a:pPr>
            <a:r>
              <a:rPr lang="it-IT" dirty="0"/>
              <a:t>Una volta terminata la lettura dei testi, ci è stato dato da compilare questo questionario autovalutativo, dal quale è risultato che tutti noi ci siamo divertiti e sentiti felici di essere stati dei piccoli Sherlock Holmes.</a:t>
            </a:r>
          </a:p>
          <a:p>
            <a:pPr marL="0" indent="0">
              <a:buNone/>
            </a:pPr>
            <a:r>
              <a:rPr lang="it-IT" dirty="0"/>
              <a:t>Qualcuno ha trovato un po’ impegnativa la fase di stesura del testo, ma ha chiesto aiuto o si è concentrato maggiormente sugli appunti presi, durante la fase osservativa, e ha superato la difficoltà momentanea.</a:t>
            </a:r>
          </a:p>
        </p:txBody>
      </p:sp>
      <p:graphicFrame>
        <p:nvGraphicFramePr>
          <p:cNvPr id="5" name="Segnaposto contenuto 4">
            <a:extLst>
              <a:ext uri="{FF2B5EF4-FFF2-40B4-BE49-F238E27FC236}">
                <a16:creationId xmlns:a16="http://schemas.microsoft.com/office/drawing/2014/main" id="{D5FEFCFE-D508-6FEA-D0C9-598BDEA0726A}"/>
              </a:ext>
            </a:extLst>
          </p:cNvPr>
          <p:cNvGraphicFramePr>
            <a:graphicFrameLocks noGrp="1" noChangeAspect="1"/>
          </p:cNvGraphicFramePr>
          <p:nvPr>
            <p:ph sz="half" idx="2"/>
            <p:extLst>
              <p:ext uri="{D42A27DB-BD31-4B8C-83A1-F6EECF244321}">
                <p14:modId xmlns:p14="http://schemas.microsoft.com/office/powerpoint/2010/main" val="2557340828"/>
              </p:ext>
            </p:extLst>
          </p:nvPr>
        </p:nvGraphicFramePr>
        <p:xfrm>
          <a:off x="6605588" y="787400"/>
          <a:ext cx="4038600" cy="5935663"/>
        </p:xfrm>
        <a:graphic>
          <a:graphicData uri="http://schemas.openxmlformats.org/presentationml/2006/ole">
            <mc:AlternateContent xmlns:mc="http://schemas.openxmlformats.org/markup-compatibility/2006">
              <mc:Choice xmlns:v="urn:schemas-microsoft-com:vml" Requires="v">
                <p:oleObj name="Document" r:id="rId2" imgW="6109970" imgH="8983170" progId="Word.Document.12">
                  <p:embed/>
                </p:oleObj>
              </mc:Choice>
              <mc:Fallback>
                <p:oleObj name="Document" r:id="rId2" imgW="6109970" imgH="8983170" progId="Word.Document.12">
                  <p:embed/>
                  <p:pic>
                    <p:nvPicPr>
                      <p:cNvPr id="0" name=""/>
                      <p:cNvPicPr/>
                      <p:nvPr/>
                    </p:nvPicPr>
                    <p:blipFill>
                      <a:blip r:embed="rId3"/>
                      <a:stretch>
                        <a:fillRect/>
                      </a:stretch>
                    </p:blipFill>
                    <p:spPr>
                      <a:xfrm>
                        <a:off x="6605588" y="787400"/>
                        <a:ext cx="4038600" cy="5935663"/>
                      </a:xfrm>
                      <a:prstGeom prst="rect">
                        <a:avLst/>
                      </a:prstGeom>
                    </p:spPr>
                  </p:pic>
                </p:oleObj>
              </mc:Fallback>
            </mc:AlternateContent>
          </a:graphicData>
        </a:graphic>
      </p:graphicFrame>
    </p:spTree>
    <p:extLst>
      <p:ext uri="{BB962C8B-B14F-4D97-AF65-F5344CB8AC3E}">
        <p14:creationId xmlns:p14="http://schemas.microsoft.com/office/powerpoint/2010/main" val="1998961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CD9CAE-202D-789D-7C77-9B7B47E0FC72}"/>
              </a:ext>
            </a:extLst>
          </p:cNvPr>
          <p:cNvSpPr>
            <a:spLocks noGrp="1"/>
          </p:cNvSpPr>
          <p:nvPr>
            <p:ph type="title"/>
          </p:nvPr>
        </p:nvSpPr>
        <p:spPr>
          <a:xfrm>
            <a:off x="838200" y="365126"/>
            <a:ext cx="10515600" cy="922986"/>
          </a:xfrm>
        </p:spPr>
        <p:txBody>
          <a:bodyPr>
            <a:normAutofit/>
          </a:bodyPr>
          <a:lstStyle/>
          <a:p>
            <a:r>
              <a:rPr lang="it-IT" sz="4000" b="1"/>
              <a:t>Un’ </a:t>
            </a:r>
            <a:r>
              <a:rPr lang="it-IT" sz="4000" b="1" dirty="0"/>
              <a:t>ulteriore autovalutazione del percorso</a:t>
            </a:r>
          </a:p>
        </p:txBody>
      </p:sp>
      <p:sp>
        <p:nvSpPr>
          <p:cNvPr id="3" name="Segnaposto contenuto 2">
            <a:extLst>
              <a:ext uri="{FF2B5EF4-FFF2-40B4-BE49-F238E27FC236}">
                <a16:creationId xmlns:a16="http://schemas.microsoft.com/office/drawing/2014/main" id="{53816DFA-77B2-DD74-6526-CAF4803FF14D}"/>
              </a:ext>
            </a:extLst>
          </p:cNvPr>
          <p:cNvSpPr>
            <a:spLocks noGrp="1"/>
          </p:cNvSpPr>
          <p:nvPr>
            <p:ph sz="half" idx="1"/>
          </p:nvPr>
        </p:nvSpPr>
        <p:spPr>
          <a:xfrm>
            <a:off x="838200" y="1439186"/>
            <a:ext cx="5181600" cy="5053689"/>
          </a:xfrm>
          <a:ln w="57150">
            <a:solidFill>
              <a:srgbClr val="0070C0"/>
            </a:solidFill>
          </a:ln>
        </p:spPr>
        <p:txBody>
          <a:bodyPr>
            <a:normAutofit lnSpcReduction="10000"/>
          </a:bodyPr>
          <a:lstStyle/>
          <a:p>
            <a:pPr marL="0" indent="0">
              <a:buNone/>
            </a:pPr>
            <a:r>
              <a:rPr lang="it-IT" sz="1800" dirty="0"/>
              <a:t>In classe ultimamente abbiamo adottato un altro strumento autovalutativo, quello delle «Zone di apprendimento» e lo abbiamo usato anche in questa occasione.</a:t>
            </a:r>
          </a:p>
          <a:p>
            <a:pPr marL="0" indent="0">
              <a:buNone/>
            </a:pPr>
            <a:r>
              <a:rPr lang="it-IT" sz="1800" dirty="0"/>
              <a:t>Si tratta di disegnare tre «cerchi» concentrici di tre colori diversi e di collocarsi in uno di essi:</a:t>
            </a:r>
          </a:p>
          <a:p>
            <a:pPr>
              <a:buFont typeface="Wingdings" panose="05000000000000000000" pitchFamily="2" charset="2"/>
              <a:buChar char="v"/>
            </a:pPr>
            <a:r>
              <a:rPr lang="it-IT" sz="1800" dirty="0"/>
              <a:t>il più piccolo è blu e indica la confort zone, ossia quella zona troppo «comoda», in cui non si fa fatica, ma non si impara;</a:t>
            </a:r>
          </a:p>
          <a:p>
            <a:pPr>
              <a:buFont typeface="Wingdings" panose="05000000000000000000" pitchFamily="2" charset="2"/>
              <a:buChar char="v"/>
            </a:pPr>
            <a:r>
              <a:rPr lang="it-IT" sz="1800" dirty="0"/>
              <a:t>il secondo è verde e indica la zona del «né troppo facile né troppo difficile», quella in cui si fa un po’ di fatica, ma poi si impara;</a:t>
            </a:r>
          </a:p>
          <a:p>
            <a:pPr>
              <a:buFont typeface="Wingdings" panose="05000000000000000000" pitchFamily="2" charset="2"/>
              <a:buChar char="v"/>
            </a:pPr>
            <a:r>
              <a:rPr lang="it-IT" sz="1800" dirty="0"/>
              <a:t>il terzo è rosso e indica la «panic zone», in cui la difficoltà eccessiva altera lo stato di benessere emotivo e conseguentemente rende molto difficoltoso l’apprendere. </a:t>
            </a:r>
          </a:p>
          <a:p>
            <a:pPr marL="0" indent="0">
              <a:buNone/>
            </a:pPr>
            <a:r>
              <a:rPr lang="it-IT" sz="1800" dirty="0"/>
              <a:t>Fortunatamente la gran parte di noi si è collocato nella zona verde e nessuno in quella rossa.</a:t>
            </a:r>
          </a:p>
          <a:p>
            <a:endParaRPr lang="it-IT" sz="1800" dirty="0"/>
          </a:p>
        </p:txBody>
      </p:sp>
      <p:pic>
        <p:nvPicPr>
          <p:cNvPr id="6" name="Segnaposto contenuto 5">
            <a:extLst>
              <a:ext uri="{FF2B5EF4-FFF2-40B4-BE49-F238E27FC236}">
                <a16:creationId xmlns:a16="http://schemas.microsoft.com/office/drawing/2014/main" id="{4A4242EF-91F0-4F4A-6AAE-168111CDC33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42490" y="2080067"/>
            <a:ext cx="5181600" cy="3643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99759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D2FC06-552B-DE23-6B0F-4CDD7357DA81}"/>
              </a:ext>
            </a:extLst>
          </p:cNvPr>
          <p:cNvSpPr>
            <a:spLocks noGrp="1"/>
          </p:cNvSpPr>
          <p:nvPr>
            <p:ph type="title"/>
          </p:nvPr>
        </p:nvSpPr>
        <p:spPr>
          <a:xfrm>
            <a:off x="200108" y="127221"/>
            <a:ext cx="11153692" cy="553816"/>
          </a:xfrm>
        </p:spPr>
        <p:txBody>
          <a:bodyPr>
            <a:noAutofit/>
          </a:bodyPr>
          <a:lstStyle/>
          <a:p>
            <a:r>
              <a:rPr lang="it-IT" sz="3600" b="1" dirty="0"/>
              <a:t>Considerazioni finali e ringraziamenti: la parola alla maestra…</a:t>
            </a:r>
          </a:p>
        </p:txBody>
      </p:sp>
      <p:sp>
        <p:nvSpPr>
          <p:cNvPr id="3" name="Segnaposto contenuto 2">
            <a:extLst>
              <a:ext uri="{FF2B5EF4-FFF2-40B4-BE49-F238E27FC236}">
                <a16:creationId xmlns:a16="http://schemas.microsoft.com/office/drawing/2014/main" id="{B4B5E0CC-7449-487C-8120-D474FC4BE008}"/>
              </a:ext>
            </a:extLst>
          </p:cNvPr>
          <p:cNvSpPr>
            <a:spLocks noGrp="1"/>
          </p:cNvSpPr>
          <p:nvPr>
            <p:ph idx="1"/>
          </p:nvPr>
        </p:nvSpPr>
        <p:spPr>
          <a:xfrm>
            <a:off x="200108" y="1105231"/>
            <a:ext cx="11791784" cy="5550010"/>
          </a:xfrm>
          <a:ln w="57150">
            <a:solidFill>
              <a:srgbClr val="0070C0"/>
            </a:solidFill>
          </a:ln>
        </p:spPr>
        <p:txBody>
          <a:bodyPr>
            <a:normAutofit/>
          </a:bodyPr>
          <a:lstStyle/>
          <a:p>
            <a:pPr marL="0" indent="0">
              <a:buNone/>
            </a:pPr>
            <a:r>
              <a:rPr lang="it-IT" sz="2400" dirty="0"/>
              <a:t>Sinceramente non saprei con esattezza quantificare il tempo dedicato a questa attività, penso più di una quindicina di ore. Di una cosa però sono certa: questo tempo è volato, in quanto le attività proposte sono state accolte dai bambini con grande entusiasmo, che ha ampiamente supportato la fatica di alcuni momenti più impegnativi.</a:t>
            </a:r>
          </a:p>
          <a:p>
            <a:pPr marL="0" indent="0">
              <a:buNone/>
            </a:pPr>
            <a:r>
              <a:rPr lang="it-IT" sz="2400" dirty="0"/>
              <a:t>Questo percorso ha offerto a tutti gli alunni una molteplicità di occasioni di crescita:</a:t>
            </a:r>
          </a:p>
          <a:p>
            <a:r>
              <a:rPr lang="it-IT" sz="2400" dirty="0"/>
              <a:t>affinare la capacità di osservare in profondità;</a:t>
            </a:r>
          </a:p>
          <a:p>
            <a:r>
              <a:rPr lang="it-IT" sz="2400" dirty="0"/>
              <a:t>conoscersi meglio e  affiatarsi come gruppo classe e al contempo  imparare ad apprezzare i pregi altrui e propri e  accettare anche i difetti, nella consapevolezza che tutti ne abbiamo;</a:t>
            </a:r>
          </a:p>
          <a:p>
            <a:r>
              <a:rPr lang="it-IT" sz="2400" dirty="0"/>
              <a:t>cominciare a capire che esistono diverse prospettive da cui osservare una stessa realtà, talvolta anche molto diverse, ma tutte ugualmente degne di rispetto.</a:t>
            </a:r>
          </a:p>
          <a:p>
            <a:pPr marL="0" indent="0">
              <a:buNone/>
            </a:pPr>
            <a:r>
              <a:rPr lang="it-IT" sz="2400" dirty="0"/>
              <a:t>Ringrazio</a:t>
            </a:r>
            <a:r>
              <a:rPr lang="it-IT" dirty="0"/>
              <a:t> </a:t>
            </a:r>
            <a:r>
              <a:rPr lang="it-IT" sz="2400" dirty="0"/>
              <a:t>la collega Grazia Nicoli per la sua disponibilità e il suo supporto, la collega Vincenza Canuto per il suo aiuto nella fase di stesura dei testi e last but not least i miei alunni che si sono lasciati piacevolmente coinvolgere in questa avventura.</a:t>
            </a:r>
          </a:p>
          <a:p>
            <a:pPr marL="0" indent="0">
              <a:buNone/>
            </a:pPr>
            <a:r>
              <a:rPr lang="it-IT" sz="2400" dirty="0"/>
              <a:t>Laura Vercesi </a:t>
            </a:r>
          </a:p>
        </p:txBody>
      </p:sp>
    </p:spTree>
    <p:extLst>
      <p:ext uri="{BB962C8B-B14F-4D97-AF65-F5344CB8AC3E}">
        <p14:creationId xmlns:p14="http://schemas.microsoft.com/office/powerpoint/2010/main" val="18023636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92801E-B2DE-C549-1300-69E343D632D0}"/>
              </a:ext>
            </a:extLst>
          </p:cNvPr>
          <p:cNvSpPr>
            <a:spLocks noGrp="1"/>
          </p:cNvSpPr>
          <p:nvPr>
            <p:ph type="title"/>
          </p:nvPr>
        </p:nvSpPr>
        <p:spPr/>
        <p:txBody>
          <a:bodyPr/>
          <a:lstStyle/>
          <a:p>
            <a:r>
              <a:rPr lang="it-IT" b="1" dirty="0"/>
              <a:t>Alleniamoci ad osservare</a:t>
            </a:r>
          </a:p>
        </p:txBody>
      </p:sp>
      <p:sp>
        <p:nvSpPr>
          <p:cNvPr id="3" name="Segnaposto contenuto 2">
            <a:extLst>
              <a:ext uri="{FF2B5EF4-FFF2-40B4-BE49-F238E27FC236}">
                <a16:creationId xmlns:a16="http://schemas.microsoft.com/office/drawing/2014/main" id="{80581CC3-9943-8728-13AD-9AEAD806A387}"/>
              </a:ext>
            </a:extLst>
          </p:cNvPr>
          <p:cNvSpPr>
            <a:spLocks noGrp="1"/>
          </p:cNvSpPr>
          <p:nvPr>
            <p:ph sz="half" idx="1"/>
          </p:nvPr>
        </p:nvSpPr>
        <p:spPr>
          <a:ln w="57150">
            <a:solidFill>
              <a:srgbClr val="0070C0"/>
            </a:solidFill>
          </a:ln>
        </p:spPr>
        <p:txBody>
          <a:bodyPr>
            <a:normAutofit lnSpcReduction="10000"/>
          </a:bodyPr>
          <a:lstStyle/>
          <a:p>
            <a:r>
              <a:rPr lang="it-IT" dirty="0"/>
              <a:t>Prima fase : gioco 1. </a:t>
            </a:r>
          </a:p>
          <a:p>
            <a:pPr marL="0" indent="0">
              <a:buNone/>
            </a:pPr>
            <a:r>
              <a:rPr lang="it-IT" dirty="0"/>
              <a:t>In giardino formiamo due cerchi concentrici per guardarci negli occhi per dieci secondi e cogliere da vicino la forma, il colore e le particolarità delle varie componenti degli occhi.</a:t>
            </a:r>
          </a:p>
          <a:p>
            <a:pPr marL="0" indent="0">
              <a:buNone/>
            </a:pPr>
            <a:r>
              <a:rPr lang="it-IT" dirty="0"/>
              <a:t>Ci accorgiamo in questo modo che gli occhi «non sono quei due puntini disegnati nella parte alta del viso!».  </a:t>
            </a:r>
          </a:p>
        </p:txBody>
      </p:sp>
      <p:pic>
        <p:nvPicPr>
          <p:cNvPr id="5" name="Video compresso 2(1)">
            <a:hlinkClick r:id="" action="ppaction://media"/>
            <a:extLst>
              <a:ext uri="{FF2B5EF4-FFF2-40B4-BE49-F238E27FC236}">
                <a16:creationId xmlns:a16="http://schemas.microsoft.com/office/drawing/2014/main" id="{D5BD7390-BDE0-D9CB-ADDC-B30E6960B724}"/>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172200" y="2511315"/>
            <a:ext cx="5181600" cy="285115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2810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5366">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19A230-359E-B79A-8A01-8DDB88C7136D}"/>
              </a:ext>
            </a:extLst>
          </p:cNvPr>
          <p:cNvSpPr>
            <a:spLocks noGrp="1"/>
          </p:cNvSpPr>
          <p:nvPr>
            <p:ph type="title"/>
          </p:nvPr>
        </p:nvSpPr>
        <p:spPr/>
        <p:txBody>
          <a:bodyPr/>
          <a:lstStyle/>
          <a:p>
            <a:r>
              <a:rPr lang="it-IT" b="1" dirty="0"/>
              <a:t>L’allenamento continua…</a:t>
            </a:r>
          </a:p>
        </p:txBody>
      </p:sp>
      <p:sp>
        <p:nvSpPr>
          <p:cNvPr id="3" name="Segnaposto contenuto 2">
            <a:extLst>
              <a:ext uri="{FF2B5EF4-FFF2-40B4-BE49-F238E27FC236}">
                <a16:creationId xmlns:a16="http://schemas.microsoft.com/office/drawing/2014/main" id="{853361F9-F900-46E6-43A2-25532F48BDDD}"/>
              </a:ext>
            </a:extLst>
          </p:cNvPr>
          <p:cNvSpPr>
            <a:spLocks noGrp="1"/>
          </p:cNvSpPr>
          <p:nvPr>
            <p:ph sz="half" idx="1"/>
          </p:nvPr>
        </p:nvSpPr>
        <p:spPr>
          <a:xfrm>
            <a:off x="750735" y="2574925"/>
            <a:ext cx="5181600" cy="2851150"/>
          </a:xfrm>
          <a:ln w="57150">
            <a:solidFill>
              <a:srgbClr val="0070C0"/>
            </a:solidFill>
          </a:ln>
        </p:spPr>
        <p:txBody>
          <a:bodyPr>
            <a:normAutofit/>
          </a:bodyPr>
          <a:lstStyle/>
          <a:p>
            <a:r>
              <a:rPr lang="it-IT" dirty="0"/>
              <a:t>Seconda fase: gioco 2. </a:t>
            </a:r>
          </a:p>
          <a:p>
            <a:pPr marL="0" indent="0">
              <a:buNone/>
            </a:pPr>
            <a:r>
              <a:rPr lang="it-IT" dirty="0"/>
              <a:t>Dopo esserci guardati negli occhi, ci disponiamo in semicerchio secondo l’ ordine cromatico dei nostri occhi: dai più chiari ai più scuri.</a:t>
            </a:r>
          </a:p>
          <a:p>
            <a:endParaRPr lang="it-IT" dirty="0"/>
          </a:p>
        </p:txBody>
      </p:sp>
      <p:pic>
        <p:nvPicPr>
          <p:cNvPr id="5" name="Video compresso 1(1)">
            <a:hlinkClick r:id="" action="ppaction://media"/>
            <a:extLst>
              <a:ext uri="{FF2B5EF4-FFF2-40B4-BE49-F238E27FC236}">
                <a16:creationId xmlns:a16="http://schemas.microsoft.com/office/drawing/2014/main" id="{BD123A39-F5D0-82C3-D9AE-20ECFD0911E5}"/>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172200" y="2574925"/>
            <a:ext cx="5181600" cy="285115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38173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5EFF7A-A349-BC76-57DA-C66A0B48E41B}"/>
              </a:ext>
            </a:extLst>
          </p:cNvPr>
          <p:cNvSpPr>
            <a:spLocks noGrp="1"/>
          </p:cNvSpPr>
          <p:nvPr>
            <p:ph type="title"/>
          </p:nvPr>
        </p:nvSpPr>
        <p:spPr/>
        <p:txBody>
          <a:bodyPr/>
          <a:lstStyle/>
          <a:p>
            <a:r>
              <a:rPr lang="it-IT" b="1" dirty="0"/>
              <a:t>…</a:t>
            </a:r>
          </a:p>
        </p:txBody>
      </p:sp>
      <p:sp>
        <p:nvSpPr>
          <p:cNvPr id="3" name="Segnaposto contenuto 2">
            <a:extLst>
              <a:ext uri="{FF2B5EF4-FFF2-40B4-BE49-F238E27FC236}">
                <a16:creationId xmlns:a16="http://schemas.microsoft.com/office/drawing/2014/main" id="{0AFDCB94-F95A-A12A-F078-A2705BB89849}"/>
              </a:ext>
            </a:extLst>
          </p:cNvPr>
          <p:cNvSpPr>
            <a:spLocks noGrp="1"/>
          </p:cNvSpPr>
          <p:nvPr>
            <p:ph sz="half" idx="1"/>
          </p:nvPr>
        </p:nvSpPr>
        <p:spPr>
          <a:ln w="57150">
            <a:solidFill>
              <a:srgbClr val="0070C0"/>
            </a:solidFill>
          </a:ln>
        </p:spPr>
        <p:txBody>
          <a:bodyPr/>
          <a:lstStyle/>
          <a:p>
            <a:r>
              <a:rPr lang="it-IT" dirty="0"/>
              <a:t>Terza fase : gioco 3. </a:t>
            </a:r>
          </a:p>
          <a:p>
            <a:pPr marL="0" indent="0">
              <a:buNone/>
            </a:pPr>
            <a:r>
              <a:rPr lang="it-IT" dirty="0"/>
              <a:t>In classe in coppia disegniamo l’uno gli occhi dell’altro,  «leggiamo» negli occhi, specchio dell’anima, qualcosa del compagno che abbiamo potuto scoprire solo grazie ad un’osservazione profonda e lo scriviamo.</a:t>
            </a:r>
          </a:p>
          <a:p>
            <a:endParaRPr lang="it-IT" dirty="0"/>
          </a:p>
        </p:txBody>
      </p:sp>
      <p:pic>
        <p:nvPicPr>
          <p:cNvPr id="6" name="Segnaposto contenuto 5">
            <a:extLst>
              <a:ext uri="{FF2B5EF4-FFF2-40B4-BE49-F238E27FC236}">
                <a16:creationId xmlns:a16="http://schemas.microsoft.com/office/drawing/2014/main" id="{FB73D2EE-534E-302A-F2B0-07CFBF3F9EE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4421"/>
          <a:stretch/>
        </p:blipFill>
        <p:spPr>
          <a:xfrm>
            <a:off x="6339016" y="865018"/>
            <a:ext cx="5181600" cy="2560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magine 4">
            <a:extLst>
              <a:ext uri="{FF2B5EF4-FFF2-40B4-BE49-F238E27FC236}">
                <a16:creationId xmlns:a16="http://schemas.microsoft.com/office/drawing/2014/main" id="{5B820615-2951-EDDA-5CF7-12C727BEE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3433" y="4077731"/>
            <a:ext cx="5181600" cy="2415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54438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D8001A-17D4-6091-3F15-3454970EF5EF}"/>
              </a:ext>
            </a:extLst>
          </p:cNvPr>
          <p:cNvSpPr>
            <a:spLocks noGrp="1"/>
          </p:cNvSpPr>
          <p:nvPr>
            <p:ph type="title"/>
          </p:nvPr>
        </p:nvSpPr>
        <p:spPr>
          <a:xfrm>
            <a:off x="530943" y="98324"/>
            <a:ext cx="10824445" cy="855406"/>
          </a:xfrm>
        </p:spPr>
        <p:txBody>
          <a:bodyPr/>
          <a:lstStyle/>
          <a:p>
            <a:r>
              <a:rPr lang="it-IT" b="1" dirty="0"/>
              <a:t>Documentiamo i due giochi sul quaderno</a:t>
            </a:r>
          </a:p>
        </p:txBody>
      </p:sp>
      <p:pic>
        <p:nvPicPr>
          <p:cNvPr id="8" name="Segnaposto contenuto 7">
            <a:extLst>
              <a:ext uri="{FF2B5EF4-FFF2-40B4-BE49-F238E27FC236}">
                <a16:creationId xmlns:a16="http://schemas.microsoft.com/office/drawing/2014/main" id="{D2A4BE8B-8DD7-67F5-503C-5B91E678479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0943" y="953730"/>
            <a:ext cx="4748980" cy="5624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Segnaposto contenuto 9">
            <a:extLst>
              <a:ext uri="{FF2B5EF4-FFF2-40B4-BE49-F238E27FC236}">
                <a16:creationId xmlns:a16="http://schemas.microsoft.com/office/drawing/2014/main" id="{E5C44F43-43F6-FC2B-F0EF-C1D14AA9AA0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581457" y="953729"/>
            <a:ext cx="4617485" cy="5624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0757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153185-7902-845E-BAF8-19E51E0F37D3}"/>
              </a:ext>
            </a:extLst>
          </p:cNvPr>
          <p:cNvSpPr>
            <a:spLocks noGrp="1"/>
          </p:cNvSpPr>
          <p:nvPr>
            <p:ph type="title"/>
          </p:nvPr>
        </p:nvSpPr>
        <p:spPr>
          <a:xfrm>
            <a:off x="235974" y="98323"/>
            <a:ext cx="11119414" cy="904567"/>
          </a:xfrm>
        </p:spPr>
        <p:txBody>
          <a:bodyPr/>
          <a:lstStyle/>
          <a:p>
            <a:r>
              <a:rPr lang="it-IT" b="1" dirty="0"/>
              <a:t>Continuiamo la documentazione</a:t>
            </a:r>
          </a:p>
        </p:txBody>
      </p:sp>
      <p:pic>
        <p:nvPicPr>
          <p:cNvPr id="10" name="Segnaposto contenuto 9">
            <a:extLst>
              <a:ext uri="{FF2B5EF4-FFF2-40B4-BE49-F238E27FC236}">
                <a16:creationId xmlns:a16="http://schemas.microsoft.com/office/drawing/2014/main" id="{ED2058A6-FC11-58B2-B3B2-2B1BD4B98CE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35974" y="1386348"/>
            <a:ext cx="7059561" cy="5106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Segnaposto contenuto 11">
            <a:extLst>
              <a:ext uri="{FF2B5EF4-FFF2-40B4-BE49-F238E27FC236}">
                <a16:creationId xmlns:a16="http://schemas.microsoft.com/office/drawing/2014/main" id="{6C3D9FF4-B455-34E2-6299-7196E4DADC2E}"/>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755624" y="1386348"/>
            <a:ext cx="3915266" cy="5106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73103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5E4968-3A84-BF36-94C9-5DFDAA3C9A32}"/>
              </a:ext>
            </a:extLst>
          </p:cNvPr>
          <p:cNvSpPr>
            <a:spLocks noGrp="1"/>
          </p:cNvSpPr>
          <p:nvPr>
            <p:ph type="title"/>
          </p:nvPr>
        </p:nvSpPr>
        <p:spPr>
          <a:xfrm>
            <a:off x="238540" y="254442"/>
            <a:ext cx="4533486" cy="1129085"/>
          </a:xfrm>
        </p:spPr>
        <p:txBody>
          <a:bodyPr>
            <a:noAutofit/>
          </a:bodyPr>
          <a:lstStyle/>
          <a:p>
            <a:r>
              <a:rPr lang="it-IT" sz="3600" b="1" dirty="0"/>
              <a:t>Diventiamo dei piccoli detective in incognito</a:t>
            </a:r>
          </a:p>
        </p:txBody>
      </p:sp>
      <p:pic>
        <p:nvPicPr>
          <p:cNvPr id="6" name="Segnaposto contenuto 5">
            <a:extLst>
              <a:ext uri="{FF2B5EF4-FFF2-40B4-BE49-F238E27FC236}">
                <a16:creationId xmlns:a16="http://schemas.microsoft.com/office/drawing/2014/main" id="{C577205E-CF04-0FB7-F5AC-6569F6E12B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5887" y="318053"/>
            <a:ext cx="4700279" cy="6241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egnaposto testo 3">
            <a:extLst>
              <a:ext uri="{FF2B5EF4-FFF2-40B4-BE49-F238E27FC236}">
                <a16:creationId xmlns:a16="http://schemas.microsoft.com/office/drawing/2014/main" id="{9571B75A-CBA9-CF61-BAF0-584CAF623064}"/>
              </a:ext>
            </a:extLst>
          </p:cNvPr>
          <p:cNvSpPr>
            <a:spLocks noGrp="1"/>
          </p:cNvSpPr>
          <p:nvPr>
            <p:ph type="body" sz="half" idx="2"/>
          </p:nvPr>
        </p:nvSpPr>
        <p:spPr>
          <a:xfrm>
            <a:off x="238540" y="1729932"/>
            <a:ext cx="4533486" cy="4873626"/>
          </a:xfrm>
          <a:ln w="57150">
            <a:solidFill>
              <a:srgbClr val="0070C0"/>
            </a:solidFill>
          </a:ln>
        </p:spPr>
        <p:txBody>
          <a:bodyPr>
            <a:noAutofit/>
          </a:bodyPr>
          <a:lstStyle/>
          <a:p>
            <a:r>
              <a:rPr lang="it-IT" sz="2000" dirty="0"/>
              <a:t>A ciascuno di noi viene affidato il </a:t>
            </a:r>
            <a:r>
              <a:rPr lang="it-IT" sz="2000" b="1" dirty="0"/>
              <a:t>compito</a:t>
            </a:r>
            <a:r>
              <a:rPr lang="it-IT" sz="2000" dirty="0"/>
              <a:t> di osservare in segreto un compagno. Il criterio per la scelta è stato mettere in coppia due di noi che si conoscevano poco.</a:t>
            </a:r>
          </a:p>
          <a:p>
            <a:r>
              <a:rPr lang="it-IT" sz="2000" dirty="0"/>
              <a:t>Ciascuno di noi ha dovuto firmare un </a:t>
            </a:r>
            <a:r>
              <a:rPr lang="it-IT" sz="2000" b="1" dirty="0"/>
              <a:t>patto,</a:t>
            </a:r>
            <a:r>
              <a:rPr lang="it-IT" sz="2000" dirty="0"/>
              <a:t> in cui si impegnava a mantenere il segreto sull’identità del compagno da osservare e soprattutto a rispettarlo, non annotando di lui cose che potessero in alcun modo risultare offensive.</a:t>
            </a:r>
          </a:p>
          <a:p>
            <a:r>
              <a:rPr lang="it-IT" sz="2000" dirty="0"/>
              <a:t>Dopodiché ci è stata fornita una specie di </a:t>
            </a:r>
            <a:r>
              <a:rPr lang="it-IT" sz="2000" b="1" dirty="0"/>
              <a:t>guida all’occhio </a:t>
            </a:r>
            <a:r>
              <a:rPr lang="it-IT" sz="2000" dirty="0"/>
              <a:t>da tenere sottomano durante la settimana di osservazione e il consiglio di appuntare le osservazioni su di un quadernino.</a:t>
            </a:r>
          </a:p>
        </p:txBody>
      </p:sp>
    </p:spTree>
    <p:extLst>
      <p:ext uri="{BB962C8B-B14F-4D97-AF65-F5344CB8AC3E}">
        <p14:creationId xmlns:p14="http://schemas.microsoft.com/office/powerpoint/2010/main" val="23319307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C42D0C-0671-C9E0-040C-CA6ACBF83EA8}"/>
              </a:ext>
            </a:extLst>
          </p:cNvPr>
          <p:cNvSpPr>
            <a:spLocks noGrp="1"/>
          </p:cNvSpPr>
          <p:nvPr>
            <p:ph type="title"/>
          </p:nvPr>
        </p:nvSpPr>
        <p:spPr>
          <a:xfrm>
            <a:off x="838200" y="1351721"/>
            <a:ext cx="4481223" cy="4532245"/>
          </a:xfrm>
          <a:ln w="57150">
            <a:solidFill>
              <a:srgbClr val="0070C0"/>
            </a:solidFill>
          </a:ln>
        </p:spPr>
        <p:txBody>
          <a:bodyPr>
            <a:normAutofit/>
          </a:bodyPr>
          <a:lstStyle/>
          <a:p>
            <a:r>
              <a:rPr lang="it-IT" sz="2000" dirty="0"/>
              <a:t>A metà settimana abbiamo fatto un </a:t>
            </a:r>
            <a:r>
              <a:rPr lang="it-IT" sz="2000" b="1" dirty="0"/>
              <a:t>monitoraggio del lavoro di osservazione </a:t>
            </a:r>
            <a:r>
              <a:rPr lang="it-IT" sz="2000" dirty="0"/>
              <a:t>in segreto, con la maestra per capire se eravamo sulla strada giusta.</a:t>
            </a:r>
            <a:br>
              <a:rPr lang="it-IT" sz="2000" dirty="0"/>
            </a:br>
            <a:br>
              <a:rPr lang="it-IT" sz="2000" dirty="0"/>
            </a:br>
            <a:r>
              <a:rPr lang="it-IT" sz="2000" dirty="0"/>
              <a:t>Alla fine della settimana è arrivato il giorno della </a:t>
            </a:r>
            <a:r>
              <a:rPr lang="it-IT" sz="2000" b="1" dirty="0"/>
              <a:t>stesura del testo descrittivo, </a:t>
            </a:r>
            <a:r>
              <a:rPr lang="it-IT" sz="2000" dirty="0"/>
              <a:t>nel quale ciascuno di noi ha inventato per il compagno da descrivere un nome fittizio proprio al fine di mantenere l’incognito. </a:t>
            </a:r>
            <a:br>
              <a:rPr lang="it-IT" sz="2000" dirty="0"/>
            </a:br>
            <a:br>
              <a:rPr lang="it-IT" sz="2000" dirty="0"/>
            </a:br>
            <a:r>
              <a:rPr lang="it-IT" sz="2000" dirty="0"/>
              <a:t>La maestra ha poi ritirato e visionato tutti i testi, dicendoci che erano tutti ben fatti!</a:t>
            </a:r>
          </a:p>
        </p:txBody>
      </p:sp>
      <p:pic>
        <p:nvPicPr>
          <p:cNvPr id="5" name="Segnaposto contenuto 4">
            <a:extLst>
              <a:ext uri="{FF2B5EF4-FFF2-40B4-BE49-F238E27FC236}">
                <a16:creationId xmlns:a16="http://schemas.microsoft.com/office/drawing/2014/main" id="{30E7CD1A-655D-90E8-A696-D738D1A3B6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0630" y="1455688"/>
            <a:ext cx="6103366" cy="4324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asellaDiTesto 9">
            <a:extLst>
              <a:ext uri="{FF2B5EF4-FFF2-40B4-BE49-F238E27FC236}">
                <a16:creationId xmlns:a16="http://schemas.microsoft.com/office/drawing/2014/main" id="{3B740C73-AA44-EDAE-1A1A-4995B43F052D}"/>
              </a:ext>
            </a:extLst>
          </p:cNvPr>
          <p:cNvSpPr txBox="1"/>
          <p:nvPr/>
        </p:nvSpPr>
        <p:spPr>
          <a:xfrm>
            <a:off x="838200" y="348718"/>
            <a:ext cx="9704860" cy="646331"/>
          </a:xfrm>
          <a:prstGeom prst="rect">
            <a:avLst/>
          </a:prstGeom>
          <a:noFill/>
        </p:spPr>
        <p:txBody>
          <a:bodyPr wrap="square" rtlCol="0">
            <a:spAutoFit/>
          </a:bodyPr>
          <a:lstStyle/>
          <a:p>
            <a:r>
              <a:rPr lang="it-IT" sz="3600" dirty="0"/>
              <a:t>Eccoci  arrivati alla stesura del testo descrittivo</a:t>
            </a:r>
          </a:p>
        </p:txBody>
      </p:sp>
    </p:spTree>
    <p:extLst>
      <p:ext uri="{BB962C8B-B14F-4D97-AF65-F5344CB8AC3E}">
        <p14:creationId xmlns:p14="http://schemas.microsoft.com/office/powerpoint/2010/main" val="2920116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092BF0-AE59-653D-667A-6678142EDF49}"/>
              </a:ext>
            </a:extLst>
          </p:cNvPr>
          <p:cNvSpPr>
            <a:spLocks noGrp="1"/>
          </p:cNvSpPr>
          <p:nvPr>
            <p:ph type="title"/>
          </p:nvPr>
        </p:nvSpPr>
        <p:spPr>
          <a:xfrm>
            <a:off x="405518" y="127221"/>
            <a:ext cx="4294947" cy="850789"/>
          </a:xfrm>
        </p:spPr>
        <p:txBody>
          <a:bodyPr>
            <a:normAutofit fontScale="90000"/>
          </a:bodyPr>
          <a:lstStyle/>
          <a:p>
            <a:r>
              <a:rPr lang="it-IT" b="1" dirty="0"/>
              <a:t>Finalmente la parte più divertente!</a:t>
            </a:r>
          </a:p>
        </p:txBody>
      </p:sp>
      <p:sp>
        <p:nvSpPr>
          <p:cNvPr id="4" name="Segnaposto testo 3">
            <a:extLst>
              <a:ext uri="{FF2B5EF4-FFF2-40B4-BE49-F238E27FC236}">
                <a16:creationId xmlns:a16="http://schemas.microsoft.com/office/drawing/2014/main" id="{E837E24B-CB89-C0A8-0622-8F1CEE8A30D8}"/>
              </a:ext>
            </a:extLst>
          </p:cNvPr>
          <p:cNvSpPr>
            <a:spLocks noGrp="1"/>
          </p:cNvSpPr>
          <p:nvPr>
            <p:ph type="body" sz="half" idx="2"/>
          </p:nvPr>
        </p:nvSpPr>
        <p:spPr>
          <a:xfrm>
            <a:off x="421418" y="978010"/>
            <a:ext cx="5422791" cy="5816379"/>
          </a:xfrm>
          <a:ln w="57150">
            <a:solidFill>
              <a:srgbClr val="0070C0"/>
            </a:solidFill>
          </a:ln>
        </p:spPr>
        <p:txBody>
          <a:bodyPr>
            <a:normAutofit lnSpcReduction="10000"/>
          </a:bodyPr>
          <a:lstStyle/>
          <a:p>
            <a:r>
              <a:rPr lang="it-IT" dirty="0"/>
              <a:t>Ci è stata consegnata una tabella in cui, mentre le maestre Laura e Grazia leggevano a turno i nostri testi, noi dovevamo segnare di volta in volta la nostra ipotesi di compagno descritto, cercando di capirlo dagli indizi forniti dall’autore della descrizione.</a:t>
            </a:r>
          </a:p>
          <a:p>
            <a:r>
              <a:rPr lang="it-IT" dirty="0"/>
              <a:t>Ha fatto seguito una conversazione guidata in cui  attraverso l’applicazione della </a:t>
            </a:r>
            <a:r>
              <a:rPr lang="it-IT" b="1" dirty="0"/>
              <a:t>Thinking routine «Circle of viewpoints», </a:t>
            </a:r>
            <a:r>
              <a:rPr lang="it-IT" dirty="0"/>
              <a:t>la cui precipua finalità è proprio incoraggiarci a pensare da diverse prospettive, ci sono state poste delle domande:</a:t>
            </a:r>
          </a:p>
          <a:p>
            <a:pPr marL="285750" indent="-285750">
              <a:buFont typeface="Arial" panose="020B0604020202020204" pitchFamily="34" charset="0"/>
              <a:buChar char="•"/>
            </a:pPr>
            <a:r>
              <a:rPr lang="it-IT" dirty="0"/>
              <a:t>Dal tuo punto di vista quali sono elementi nel testo che ti hanno fatto pensare che si tratti di…?</a:t>
            </a:r>
          </a:p>
          <a:p>
            <a:pPr marL="285750" indent="-285750">
              <a:buFont typeface="Arial" panose="020B0604020202020204" pitchFamily="34" charset="0"/>
              <a:buChar char="•"/>
            </a:pPr>
            <a:r>
              <a:rPr lang="it-IT" dirty="0"/>
              <a:t>Dal tuo punto di vista ci sono cose di questo compagno che non sono state colte o che sono state colte , ma su cui non sei d’accordo?</a:t>
            </a:r>
          </a:p>
          <a:p>
            <a:r>
              <a:rPr lang="it-IT" dirty="0"/>
              <a:t>A questo punto ci è stato svelato dall’autore il nome del descritto e in seguito lo abbiamo segnato in tabella, quasi sempre c’è stata coincidenza con le ipotesi fatte. Sempre grazie alla suddetta TR, è stato chiesto al descritto:</a:t>
            </a:r>
          </a:p>
          <a:p>
            <a:pPr marL="285750" indent="-285750">
              <a:buFont typeface="Wingdings" panose="05000000000000000000" pitchFamily="2" charset="2"/>
              <a:buChar char="§"/>
            </a:pPr>
            <a:r>
              <a:rPr lang="it-IT" dirty="0"/>
              <a:t>Ti riconosci nella descrizione? In cosa in particolare?</a:t>
            </a:r>
          </a:p>
          <a:p>
            <a:pPr marL="285750" indent="-285750">
              <a:buFont typeface="Wingdings" panose="05000000000000000000" pitchFamily="2" charset="2"/>
              <a:buChar char="§"/>
            </a:pPr>
            <a:r>
              <a:rPr lang="it-IT" dirty="0"/>
              <a:t>Dal tuo punto di vista ci sono cose di te che il compagno non ha colto?</a:t>
            </a:r>
          </a:p>
          <a:p>
            <a:r>
              <a:rPr lang="it-IT" dirty="0"/>
              <a:t>Alla fine abbiamo compilato la quarta e la quinta colonna e assegnato le stelle agli autori.</a:t>
            </a:r>
          </a:p>
          <a:p>
            <a:endParaRPr lang="it-IT" dirty="0"/>
          </a:p>
        </p:txBody>
      </p:sp>
      <p:graphicFrame>
        <p:nvGraphicFramePr>
          <p:cNvPr id="5" name="Segnaposto immagine 4">
            <a:extLst>
              <a:ext uri="{FF2B5EF4-FFF2-40B4-BE49-F238E27FC236}">
                <a16:creationId xmlns:a16="http://schemas.microsoft.com/office/drawing/2014/main" id="{72BBB015-4617-9407-3D25-930B0DCA9A93}"/>
              </a:ext>
            </a:extLst>
          </p:cNvPr>
          <p:cNvGraphicFramePr>
            <a:graphicFrameLocks noGrp="1" noChangeAspect="1"/>
          </p:cNvGraphicFramePr>
          <p:nvPr>
            <p:ph type="pic" idx="1"/>
            <p:extLst>
              <p:ext uri="{D42A27DB-BD31-4B8C-83A1-F6EECF244321}">
                <p14:modId xmlns:p14="http://schemas.microsoft.com/office/powerpoint/2010/main" val="3579534518"/>
              </p:ext>
            </p:extLst>
          </p:nvPr>
        </p:nvGraphicFramePr>
        <p:xfrm>
          <a:off x="6681788" y="80963"/>
          <a:ext cx="4462462" cy="6280150"/>
        </p:xfrm>
        <a:graphic>
          <a:graphicData uri="http://schemas.openxmlformats.org/presentationml/2006/ole">
            <mc:AlternateContent xmlns:mc="http://schemas.openxmlformats.org/markup-compatibility/2006">
              <mc:Choice xmlns:v="urn:schemas-microsoft-com:vml" Requires="v">
                <p:oleObj name="Document" r:id="rId2" imgW="6382762" imgH="8990008" progId="Word.Document.12">
                  <p:embed/>
                </p:oleObj>
              </mc:Choice>
              <mc:Fallback>
                <p:oleObj name="Document" r:id="rId2" imgW="6382762" imgH="8990008" progId="Word.Document.12">
                  <p:embed/>
                  <p:pic>
                    <p:nvPicPr>
                      <p:cNvPr id="0" name=""/>
                      <p:cNvPicPr/>
                      <p:nvPr/>
                    </p:nvPicPr>
                    <p:blipFill>
                      <a:blip r:embed="rId3"/>
                      <a:stretch>
                        <a:fillRect/>
                      </a:stretch>
                    </p:blipFill>
                    <p:spPr>
                      <a:xfrm>
                        <a:off x="6681788" y="80963"/>
                        <a:ext cx="4462462" cy="6280150"/>
                      </a:xfrm>
                      <a:prstGeom prst="rect">
                        <a:avLst/>
                      </a:prstGeom>
                    </p:spPr>
                  </p:pic>
                </p:oleObj>
              </mc:Fallback>
            </mc:AlternateContent>
          </a:graphicData>
        </a:graphic>
      </p:graphicFrame>
    </p:spTree>
    <p:extLst>
      <p:ext uri="{BB962C8B-B14F-4D97-AF65-F5344CB8AC3E}">
        <p14:creationId xmlns:p14="http://schemas.microsoft.com/office/powerpoint/2010/main" val="10943307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1101</Words>
  <Application>Microsoft Office PowerPoint</Application>
  <PresentationFormat>Widescreen</PresentationFormat>
  <Paragraphs>51</Paragraphs>
  <Slides>13</Slides>
  <Notes>0</Notes>
  <HiddenSlides>0</HiddenSlides>
  <MMClips>3</MMClips>
  <ScaleCrop>false</ScaleCrop>
  <HeadingPairs>
    <vt:vector size="8" baseType="variant">
      <vt:variant>
        <vt:lpstr>Caratteri utilizzati</vt:lpstr>
      </vt:variant>
      <vt:variant>
        <vt:i4>4</vt:i4>
      </vt:variant>
      <vt:variant>
        <vt:lpstr>Tema</vt:lpstr>
      </vt:variant>
      <vt:variant>
        <vt:i4>1</vt:i4>
      </vt:variant>
      <vt:variant>
        <vt:lpstr>Server OLE incorporati</vt:lpstr>
      </vt:variant>
      <vt:variant>
        <vt:i4>1</vt:i4>
      </vt:variant>
      <vt:variant>
        <vt:lpstr>Titoli diapositive</vt:lpstr>
      </vt:variant>
      <vt:variant>
        <vt:i4>13</vt:i4>
      </vt:variant>
    </vt:vector>
  </HeadingPairs>
  <TitlesOfParts>
    <vt:vector size="19" baseType="lpstr">
      <vt:lpstr>Arial</vt:lpstr>
      <vt:lpstr>Calibri</vt:lpstr>
      <vt:lpstr>Calibri Light</vt:lpstr>
      <vt:lpstr>Wingdings</vt:lpstr>
      <vt:lpstr>Tema di Office</vt:lpstr>
      <vt:lpstr>Document</vt:lpstr>
      <vt:lpstr>A scuola da Sherlock Holmes</vt:lpstr>
      <vt:lpstr>Alleniamoci ad osservare</vt:lpstr>
      <vt:lpstr>L’allenamento continua…</vt:lpstr>
      <vt:lpstr>…</vt:lpstr>
      <vt:lpstr>Documentiamo i due giochi sul quaderno</vt:lpstr>
      <vt:lpstr>Continuiamo la documentazione</vt:lpstr>
      <vt:lpstr>Diventiamo dei piccoli detective in incognito</vt:lpstr>
      <vt:lpstr>A metà settimana abbiamo fatto un monitoraggio del lavoro di osservazione in segreto, con la maestra per capire se eravamo sulla strada giusta.  Alla fine della settimana è arrivato il giorno della stesura del testo descrittivo, nel quale ciascuno di noi ha inventato per il compagno da descrivere un nome fittizio proprio al fine di mantenere l’incognito.   La maestra ha poi ritirato e visionato tutti i testi, dicendoci che erano tutti ben fatti!</vt:lpstr>
      <vt:lpstr>Finalmente la parte più divertente!</vt:lpstr>
      <vt:lpstr>Eccoci impegnati nell’ascolto alla ricerca degli indizi</vt:lpstr>
      <vt:lpstr>Concludiamo il percorso, chiedendoci: «Come è andata?».</vt:lpstr>
      <vt:lpstr>Un’ ulteriore autovalutazione del percorso</vt:lpstr>
      <vt:lpstr>Considerazioni finali e ringraziamenti: la parola alla maestra…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Detective in incognito</dc:title>
  <dc:creator>roberto fazio</dc:creator>
  <cp:lastModifiedBy>Vincenzo Abbruzzese</cp:lastModifiedBy>
  <cp:revision>27</cp:revision>
  <dcterms:created xsi:type="dcterms:W3CDTF">2023-05-07T21:27:52Z</dcterms:created>
  <dcterms:modified xsi:type="dcterms:W3CDTF">2023-05-22T21:14:27Z</dcterms:modified>
</cp:coreProperties>
</file>